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8"/>
  </p:notesMasterIdLst>
  <p:handoutMasterIdLst>
    <p:handoutMasterId r:id="rId39"/>
  </p:handoutMasterIdLst>
  <p:sldIdLst>
    <p:sldId id="257" r:id="rId5"/>
    <p:sldId id="389" r:id="rId6"/>
    <p:sldId id="384" r:id="rId7"/>
    <p:sldId id="395" r:id="rId8"/>
    <p:sldId id="396" r:id="rId9"/>
    <p:sldId id="397" r:id="rId10"/>
    <p:sldId id="421" r:id="rId11"/>
    <p:sldId id="317" r:id="rId12"/>
    <p:sldId id="400" r:id="rId13"/>
    <p:sldId id="410" r:id="rId14"/>
    <p:sldId id="401" r:id="rId15"/>
    <p:sldId id="406" r:id="rId16"/>
    <p:sldId id="407" r:id="rId17"/>
    <p:sldId id="408" r:id="rId18"/>
    <p:sldId id="409" r:id="rId19"/>
    <p:sldId id="392" r:id="rId20"/>
    <p:sldId id="399" r:id="rId21"/>
    <p:sldId id="419" r:id="rId22"/>
    <p:sldId id="398" r:id="rId23"/>
    <p:sldId id="393" r:id="rId24"/>
    <p:sldId id="402" r:id="rId25"/>
    <p:sldId id="420" r:id="rId26"/>
    <p:sldId id="422" r:id="rId27"/>
    <p:sldId id="411" r:id="rId28"/>
    <p:sldId id="403" r:id="rId29"/>
    <p:sldId id="394" r:id="rId30"/>
    <p:sldId id="414" r:id="rId31"/>
    <p:sldId id="417" r:id="rId32"/>
    <p:sldId id="412" r:id="rId33"/>
    <p:sldId id="415" r:id="rId34"/>
    <p:sldId id="416" r:id="rId35"/>
    <p:sldId id="404" r:id="rId36"/>
    <p:sldId id="3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3772" autoAdjust="0"/>
  </p:normalViewPr>
  <p:slideViewPr>
    <p:cSldViewPr snapToGrid="0">
      <p:cViewPr>
        <p:scale>
          <a:sx n="100" d="100"/>
          <a:sy n="100" d="100"/>
        </p:scale>
        <p:origin x="876" y="234"/>
      </p:cViewPr>
      <p:guideLst>
        <p:guide pos="3840"/>
        <p:guide orient="horz" pos="2160"/>
      </p:guideLst>
    </p:cSldViewPr>
  </p:slideViewPr>
  <p:outlineViewPr>
    <p:cViewPr>
      <p:scale>
        <a:sx n="33" d="100"/>
        <a:sy n="33" d="100"/>
      </p:scale>
      <p:origin x="0" y="-3552"/>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5/12/2022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there, my name is Christopher Edmunds, and this is a brief presentation to explain, in broad strokes, the purpose of my project and how it functions.</a:t>
            </a:r>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BBC News front page. It looks relatively complex at a first glace but in fact we only need a very specific part of it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115966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subheading's links to a parent URL under which every article the BBC news creates is posted. Some articles are posted under multiple of these subheadings but all articles will be posted under at least one of them.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306778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the BBC’s search functionality in a web scraper is prohibited and will result in your connection being blocked, accessing their Latest Updates section is not. Under this section every new article posted under a subheading is posted. Unfortunately, articles are reposted here when they are updated for errors, however the implementation of a simple backlog file prevents this from being an issue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4169639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list of URLs of all new articles, we can access these articles programmatically and begin accessing the data we need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1889889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each of these individual articles, the body of text is stored within these paragraph classes. By using Beautiful soup, we can access only this data and discard the rest. Eventually giving us a single string containing only the body of the text in its entirety. This can then be simply broken into sentences and returned as an array of sentences to be processed.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2078638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article broken down into an array of sentences, we can begin to process them. </a:t>
            </a:r>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1009500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each sentence has to have its sentiment appraised, we used a predesigned Rule Based model which utilizes a lexicon of words, particularly adjectives, with assigned sentiment values. This outputs a total sentiment for the sentence as a float variable from 1 to -1</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17</a:t>
            </a:fld>
            <a:endParaRPr lang="en-US"/>
          </a:p>
        </p:txBody>
      </p:sp>
    </p:spTree>
    <p:extLst>
      <p:ext uri="{BB962C8B-B14F-4D97-AF65-F5344CB8AC3E}">
        <p14:creationId xmlns:p14="http://schemas.microsoft.com/office/powerpoint/2010/main" val="376771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each sentence must have its key figure detected. For this we used a prebuilt Named Entity Recognition model which utilizes a deep </a:t>
            </a:r>
            <a:r>
              <a:rPr lang="en-GB" b="1" i="0" dirty="0">
                <a:solidFill>
                  <a:srgbClr val="BDC1C6"/>
                </a:solidFill>
                <a:effectLst/>
                <a:latin typeface="arial" panose="020B0604020202020204" pitchFamily="34" charset="0"/>
              </a:rPr>
              <a:t>convolutional neural network. </a:t>
            </a:r>
            <a:r>
              <a:rPr lang="en-GB" b="0" i="0" dirty="0">
                <a:solidFill>
                  <a:srgbClr val="BDC1C6"/>
                </a:solidFill>
                <a:effectLst/>
                <a:latin typeface="arial" panose="020B0604020202020204" pitchFamily="34" charset="0"/>
              </a:rPr>
              <a:t>This provides us with a list of all of the named entities within the sentence, as well as the type of named entity for example organisation, person or religious group. Finally if it doesn’t recognise any named entity it simply tags the sentence as figurenotfound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18</a:t>
            </a:fld>
            <a:endParaRPr lang="en-US"/>
          </a:p>
        </p:txBody>
      </p:sp>
    </p:spTree>
    <p:extLst>
      <p:ext uri="{BB962C8B-B14F-4D97-AF65-F5344CB8AC3E}">
        <p14:creationId xmlns:p14="http://schemas.microsoft.com/office/powerpoint/2010/main" val="2651302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natural language processing tasks we utilized two machine learning and natural language processing libraries. </a:t>
            </a:r>
            <a:r>
              <a:rPr lang="en-US" dirty="0" err="1"/>
              <a:t>Spaccy</a:t>
            </a:r>
            <a:r>
              <a:rPr lang="en-US" dirty="0"/>
              <a:t> and Textblob. </a:t>
            </a:r>
            <a:r>
              <a:rPr lang="en-US" dirty="0" err="1"/>
              <a:t>Spaccy</a:t>
            </a:r>
            <a:r>
              <a:rPr lang="en-US" dirty="0"/>
              <a:t> was utilized for the machine learning based named entity recognition and Textblob for the rule based sentiment analysis. Both were utilized for similar reasons, </a:t>
            </a:r>
            <a:r>
              <a:rPr lang="en-US" dirty="0" err="1"/>
              <a:t>performativeness</a:t>
            </a:r>
            <a:r>
              <a:rPr lang="en-US" dirty="0"/>
              <a:t>, ease of use, and compatibility with the other tools being used.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19</a:t>
            </a:fld>
            <a:endParaRPr lang="en-US"/>
          </a:p>
        </p:txBody>
      </p:sp>
    </p:spTree>
    <p:extLst>
      <p:ext uri="{BB962C8B-B14F-4D97-AF65-F5344CB8AC3E}">
        <p14:creationId xmlns:p14="http://schemas.microsoft.com/office/powerpoint/2010/main" val="1693155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sentiment and named entities for every sentence in our articles. We need to begin processing this down into usable data. </a:t>
            </a:r>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4288375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exists today a significant amount of discussion and study around the topic of media bias. Increasing political polarization has led media to follow suit and itself become increasingly polarized and biased in its coverage. </a:t>
            </a:r>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select which of the named entities in a sentence detected by our model, we should actually consider to be the subject of the sentence. We do this using two linguistic rules. The first noun principle which suggests that the first noun or named entity in a sentence is likely to be the subject of the sentence and the plural noun scale, which recognizes that certain nouns refer to groups rather than individuals, and the larger the scale of the group the less likely it is to be the subject of the sentence. Therefore we can presume that the named entity which is lowest on the scale is likely to be the subject, but if there are multiples on the same level of the scale, the first is likely the subject.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21</a:t>
            </a:fld>
            <a:endParaRPr lang="en-US"/>
          </a:p>
        </p:txBody>
      </p:sp>
    </p:spTree>
    <p:extLst>
      <p:ext uri="{BB962C8B-B14F-4D97-AF65-F5344CB8AC3E}">
        <p14:creationId xmlns:p14="http://schemas.microsoft.com/office/powerpoint/2010/main" val="395606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that we now have a big table of our final key figures, as well as their associated sentiments. These occurrences of key figures and their sentiments need to be combined and averaged out to generate their metric for sentiment in the article as a whole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22</a:t>
            </a:fld>
            <a:endParaRPr lang="en-US"/>
          </a:p>
        </p:txBody>
      </p:sp>
    </p:spTree>
    <p:extLst>
      <p:ext uri="{BB962C8B-B14F-4D97-AF65-F5344CB8AC3E}">
        <p14:creationId xmlns:p14="http://schemas.microsoft.com/office/powerpoint/2010/main" val="4029218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combined the data we can see that is much more usable. Representing how positive the news organization is about the individual in question at a specific date. There does however still exist the figurenotfound value for the article, we will use this next</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23</a:t>
            </a:fld>
            <a:endParaRPr lang="en-US"/>
          </a:p>
        </p:txBody>
      </p:sp>
    </p:spTree>
    <p:extLst>
      <p:ext uri="{BB962C8B-B14F-4D97-AF65-F5344CB8AC3E}">
        <p14:creationId xmlns:p14="http://schemas.microsoft.com/office/powerpoint/2010/main" val="2787240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possible, for an article to be extremely negative about an individual but in the sentences that directly mention them, only be neutral or even slightly positive. Therefore we need to use the articles sentiment as a whole to weight all of the data we have obtained so as to provide a more accurate picture. To do this we take the sentiment value for figurenotfound and increase or decrease all of the sentiments recorded for the article by a portion of that amount, in our current iteration we weight by about 10%</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24</a:t>
            </a:fld>
            <a:endParaRPr lang="en-US"/>
          </a:p>
        </p:txBody>
      </p:sp>
    </p:spTree>
    <p:extLst>
      <p:ext uri="{BB962C8B-B14F-4D97-AF65-F5344CB8AC3E}">
        <p14:creationId xmlns:p14="http://schemas.microsoft.com/office/powerpoint/2010/main" val="4187506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weighted data, with its associated date and Article </a:t>
            </a:r>
            <a:r>
              <a:rPr lang="en-US" dirty="0" err="1"/>
              <a:t>url</a:t>
            </a:r>
            <a:r>
              <a:rPr lang="en-US" dirty="0"/>
              <a:t> attached. This is the finalized data which can now be entered into the database.</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25</a:t>
            </a:fld>
            <a:endParaRPr lang="en-US"/>
          </a:p>
        </p:txBody>
      </p:sp>
    </p:spTree>
    <p:extLst>
      <p:ext uri="{BB962C8B-B14F-4D97-AF65-F5344CB8AC3E}">
        <p14:creationId xmlns:p14="http://schemas.microsoft.com/office/powerpoint/2010/main" val="2829743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need to store the data in the database. This is a relatively simple aspect of the project. </a:t>
            </a:r>
          </a:p>
        </p:txBody>
      </p:sp>
      <p:sp>
        <p:nvSpPr>
          <p:cNvPr id="4" name="Slide Number Placeholder 3"/>
          <p:cNvSpPr>
            <a:spLocks noGrp="1"/>
          </p:cNvSpPr>
          <p:nvPr>
            <p:ph type="sldNum" sz="quarter" idx="5"/>
          </p:nvPr>
        </p:nvSpPr>
        <p:spPr/>
        <p:txBody>
          <a:bodyPr/>
          <a:lstStyle/>
          <a:p>
            <a:fld id="{1983A999-5E0E-42CA-8400-604AE921FF7C}" type="slidenum">
              <a:rPr lang="en-US" smtClean="0"/>
              <a:t>26</a:t>
            </a:fld>
            <a:endParaRPr lang="en-US"/>
          </a:p>
        </p:txBody>
      </p:sp>
    </p:spTree>
    <p:extLst>
      <p:ext uri="{BB962C8B-B14F-4D97-AF65-F5344CB8AC3E}">
        <p14:creationId xmlns:p14="http://schemas.microsoft.com/office/powerpoint/2010/main" val="3776090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utilized SQLite to build and access a database. As well as DB Browser to make managing it easier over time. These are simple and lightweight, and local to the machine so ideal for this project.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27</a:t>
            </a:fld>
            <a:endParaRPr lang="en-US"/>
          </a:p>
        </p:txBody>
      </p:sp>
    </p:spTree>
    <p:extLst>
      <p:ext uri="{BB962C8B-B14F-4D97-AF65-F5344CB8AC3E}">
        <p14:creationId xmlns:p14="http://schemas.microsoft.com/office/powerpoint/2010/main" val="960151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an excerpt </a:t>
            </a:r>
            <a:r>
              <a:rPr lang="en-US" dirty="0" err="1"/>
              <a:t>fromt</a:t>
            </a:r>
            <a:r>
              <a:rPr lang="en-US" dirty="0"/>
              <a:t> eh final database, with all of the data that we want to use. Now we need to give a user a way to view it.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28</a:t>
            </a:fld>
            <a:endParaRPr lang="en-US"/>
          </a:p>
        </p:txBody>
      </p:sp>
    </p:spTree>
    <p:extLst>
      <p:ext uri="{BB962C8B-B14F-4D97-AF65-F5344CB8AC3E}">
        <p14:creationId xmlns:p14="http://schemas.microsoft.com/office/powerpoint/2010/main" val="2036160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display the data we wanted to utilize a web page, which can generate a graph of the sentiment over time of a key figure entered into the web page. This utilizes a fair few tools which took a significant amount of time to develop, but lacks any unusual logic or methodologies, so we wont linger on this aspect too long. </a:t>
            </a:r>
          </a:p>
        </p:txBody>
      </p:sp>
      <p:sp>
        <p:nvSpPr>
          <p:cNvPr id="4" name="Slide Number Placeholder 3"/>
          <p:cNvSpPr>
            <a:spLocks noGrp="1"/>
          </p:cNvSpPr>
          <p:nvPr>
            <p:ph type="sldNum" sz="quarter" idx="5"/>
          </p:nvPr>
        </p:nvSpPr>
        <p:spPr/>
        <p:txBody>
          <a:bodyPr/>
          <a:lstStyle/>
          <a:p>
            <a:fld id="{1983A999-5E0E-42CA-8400-604AE921FF7C}" type="slidenum">
              <a:rPr lang="en-US" smtClean="0"/>
              <a:t>29</a:t>
            </a:fld>
            <a:endParaRPr lang="en-US"/>
          </a:p>
        </p:txBody>
      </p:sp>
    </p:spTree>
    <p:extLst>
      <p:ext uri="{BB962C8B-B14F-4D97-AF65-F5344CB8AC3E}">
        <p14:creationId xmlns:p14="http://schemas.microsoft.com/office/powerpoint/2010/main" val="3635551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built our project on a flask server, this is a framework for hosting our webpage as well as connecting the various components together. Additionally we utilized bootstrap to make the website aesthetically pleasing and allow for reactive functionality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30</a:t>
            </a:fld>
            <a:endParaRPr lang="en-US"/>
          </a:p>
        </p:txBody>
      </p:sp>
    </p:spTree>
    <p:extLst>
      <p:ext uri="{BB962C8B-B14F-4D97-AF65-F5344CB8AC3E}">
        <p14:creationId xmlns:p14="http://schemas.microsoft.com/office/powerpoint/2010/main" val="3406503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lead to many attempts at objectively measuring metrics of bias in media, attempt this is ours. </a:t>
            </a:r>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408758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used </a:t>
            </a:r>
            <a:r>
              <a:rPr lang="en-US" dirty="0" err="1"/>
              <a:t>chartJS</a:t>
            </a:r>
            <a:r>
              <a:rPr lang="en-US" dirty="0"/>
              <a:t> to generate the charts. Which would turn out to be an </a:t>
            </a:r>
            <a:r>
              <a:rPr lang="en-US" dirty="0" err="1"/>
              <a:t>unfvortunate</a:t>
            </a:r>
            <a:r>
              <a:rPr lang="en-US" dirty="0"/>
              <a:t> choice, as its documentation and functionality is extremely lacking, but regardless it was our choice. Additionally we utilized SQLAlchemy as a tool for connecting our flask server to our </a:t>
            </a:r>
            <a:r>
              <a:rPr lang="en-US" dirty="0" err="1"/>
              <a:t>Sqlite</a:t>
            </a:r>
            <a:r>
              <a:rPr lang="en-US" dirty="0"/>
              <a:t> database quickly and easily, as well as supporting complex search queries.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31</a:t>
            </a:fld>
            <a:endParaRPr lang="en-US"/>
          </a:p>
        </p:txBody>
      </p:sp>
    </p:spTree>
    <p:extLst>
      <p:ext uri="{BB962C8B-B14F-4D97-AF65-F5344CB8AC3E}">
        <p14:creationId xmlns:p14="http://schemas.microsoft.com/office/powerpoint/2010/main" val="2911955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Utilizing these various tools we were able to create this web page. Any user accessing this page can enter a key figure of their choosing who has appeared in the news within the timeframe of the program running, and see a graph of their sentiment over time. This will hopefully prove extremely informative to the user in allowing them to discern if the BBC has been unusually positive or negative when discussing their key figure of choice.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32</a:t>
            </a:fld>
            <a:endParaRPr lang="en-US"/>
          </a:p>
        </p:txBody>
      </p:sp>
    </p:spTree>
    <p:extLst>
      <p:ext uri="{BB962C8B-B14F-4D97-AF65-F5344CB8AC3E}">
        <p14:creationId xmlns:p14="http://schemas.microsoft.com/office/powerpoint/2010/main" val="2701011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on to the </a:t>
            </a:r>
            <a:r>
              <a:rPr lang="en-US" dirty="0" err="1"/>
              <a:t>demonstraition</a:t>
            </a:r>
            <a:r>
              <a:rPr lang="en-US" dirty="0"/>
              <a:t>!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33</a:t>
            </a:fld>
            <a:endParaRPr lang="en-US"/>
          </a:p>
        </p:txBody>
      </p:sp>
    </p:spTree>
    <p:extLst>
      <p:ext uri="{BB962C8B-B14F-4D97-AF65-F5344CB8AC3E}">
        <p14:creationId xmlns:p14="http://schemas.microsoft.com/office/powerpoint/2010/main" val="1338035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 a wide range of consequences in allowing media to become more biased. Biased media has been linked to numerous societal issues, such as increased frequency of violence, specifically against marginalized groups, Altered voting patterns in locations shown biased media and an Increased spread of disinformation</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3233689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despite the difficulties in defining bias, it can be combatted. Studies have shown that when an individual is shown the bias of a news source they use, they are generally much less effected by it. The issue lies in individuals inability to recognize that bias without some form of external aid. That is where our program comes in.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328326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our program is to measure the bias, and bias trends, of news media organizations by tracking the sentiment of their articles towards all of the key figures named in those articles. This is then displayed in a user friendly searchable format to allow any user to learn about the biases of the media organizations they use and, hopefully, in turn become less directly influenced by it.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3968002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of our program is sourcing the data. We chose to focus on web based news so we need to source articles from the internet so we can process them. </a:t>
            </a:r>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selected the BBC as the primary media group for this experiment due to their general good reputation for impartiality, which should provide pretty consistent informative data, as well as its popularity, easy to understand website, and its relevance to important coverage such as elections </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1289561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utilized two major libraries for this, Beautiful soup, a HTML parser which we used to separate out the important parts of the HTML webpages we were accessing. And Requests a library used for making HTTP requests to specific URL’s to access the HTML of the webpages at those URL’s</a:t>
            </a:r>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3148908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40.sv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767169"/>
            <a:ext cx="3565524" cy="2384898"/>
          </a:xfrm>
        </p:spPr>
        <p:txBody>
          <a:bodyPr anchor="b" anchorCtr="0">
            <a:normAutofit fontScale="90000"/>
          </a:bodyPr>
          <a:lstStyle/>
          <a:p>
            <a:r>
              <a:rPr lang="en-GB" dirty="0"/>
              <a:t>Measuring Changes in Media Bias using Natural Language Processing AI</a:t>
            </a:r>
            <a:endParaRPr lang="en-US"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4284318"/>
            <a:ext cx="3565524" cy="1731963"/>
          </a:xfrm>
        </p:spPr>
        <p:txBody>
          <a:bodyPr>
            <a:normAutofit/>
          </a:bodyPr>
          <a:lstStyle/>
          <a:p>
            <a:r>
              <a:rPr lang="en-US" dirty="0"/>
              <a:t>Christopher Thomas Edmunds</a:t>
            </a:r>
          </a:p>
          <a:p>
            <a:r>
              <a:rPr lang="en-US" dirty="0"/>
              <a:t>17024395</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00508" y="-760126"/>
            <a:ext cx="7886127" cy="1997855"/>
          </a:xfrm>
        </p:spPr>
        <p:txBody>
          <a:bodyPr vert="horz" wrap="square" lIns="0" tIns="0" rIns="0" bIns="0" rtlCol="0" anchor="b" anchorCtr="0">
            <a:normAutofit/>
          </a:bodyPr>
          <a:lstStyle/>
          <a:p>
            <a:r>
              <a:rPr lang="en-US" sz="4800" dirty="0"/>
              <a:t>What tools did we use?</a:t>
            </a:r>
          </a:p>
        </p:txBody>
      </p:sp>
      <p:grpSp>
        <p:nvGrpSpPr>
          <p:cNvPr id="21" name="Group 2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2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
        <p:nvSpPr>
          <p:cNvPr id="11" name="Rectangle: Diagonal Corners Rounded 10">
            <a:extLst>
              <a:ext uri="{FF2B5EF4-FFF2-40B4-BE49-F238E27FC236}">
                <a16:creationId xmlns:a16="http://schemas.microsoft.com/office/drawing/2014/main" id="{96A86FA1-CEE0-C703-DA95-2D35038B27E7}"/>
              </a:ext>
            </a:extLst>
          </p:cNvPr>
          <p:cNvSpPr/>
          <p:nvPr/>
        </p:nvSpPr>
        <p:spPr>
          <a:xfrm>
            <a:off x="281789" y="1429768"/>
            <a:ext cx="11359348" cy="1833049"/>
          </a:xfrm>
          <a:prstGeom prst="round2DiagRect">
            <a:avLst/>
          </a:prstGeom>
          <a:gradFill flip="none" rotWithShape="1">
            <a:gsLst>
              <a:gs pos="0">
                <a:schemeClr val="accent6">
                  <a:lumMod val="75000"/>
                  <a:alpha val="75000"/>
                </a:schemeClr>
              </a:gs>
              <a:gs pos="74000">
                <a:schemeClr val="accent6">
                  <a:lumMod val="40000"/>
                  <a:lumOff val="60000"/>
                  <a:alpha val="75000"/>
                </a:schemeClr>
              </a:gs>
              <a:gs pos="83000">
                <a:schemeClr val="accent6">
                  <a:lumMod val="20000"/>
                  <a:lumOff val="80000"/>
                  <a:alpha val="75000"/>
                </a:schemeClr>
              </a:gs>
              <a:gs pos="100000">
                <a:schemeClr val="accent6">
                  <a:lumMod val="20000"/>
                  <a:lumOff val="80000"/>
                  <a:alpha val="75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 Placeholder 3">
            <a:extLst>
              <a:ext uri="{FF2B5EF4-FFF2-40B4-BE49-F238E27FC236}">
                <a16:creationId xmlns:a16="http://schemas.microsoft.com/office/drawing/2014/main" id="{38C832F8-C3FE-C43F-5046-35D8D5EFD6CB}"/>
              </a:ext>
            </a:extLst>
          </p:cNvPr>
          <p:cNvSpPr txBox="1">
            <a:spLocks/>
          </p:cNvSpPr>
          <p:nvPr/>
        </p:nvSpPr>
        <p:spPr>
          <a:xfrm>
            <a:off x="427313" y="1499425"/>
            <a:ext cx="5668687" cy="1851641"/>
          </a:xfrm>
          <a:prstGeom prst="rect">
            <a:avLst/>
          </a:prstGeom>
        </p:spPr>
        <p:txBody>
          <a:bodyPr vert="horz" wrap="square" lIns="0" tIns="0" rIns="0" bIns="0" rtlCol="0" anchor="t">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600" kern="1200">
                <a:solidFill>
                  <a:schemeClr val="tx1">
                    <a:alpha val="6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1400"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200"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indent="-228600">
              <a:buFont typeface="Arial" panose="020B0604020202020204" pitchFamily="34" charset="0"/>
              <a:buChar char="•"/>
            </a:pPr>
            <a:r>
              <a:rPr lang="en-US" dirty="0"/>
              <a:t>A HTML parsing library used for web crawling</a:t>
            </a:r>
          </a:p>
          <a:p>
            <a:pPr indent="-228600">
              <a:buFont typeface="Arial" panose="020B0604020202020204" pitchFamily="34" charset="0"/>
              <a:buChar char="•"/>
            </a:pPr>
            <a:r>
              <a:rPr lang="en-US" dirty="0"/>
              <a:t>Capable of quickly parsing through websites HTML data to retrieve what we need</a:t>
            </a:r>
          </a:p>
        </p:txBody>
      </p:sp>
      <p:sp>
        <p:nvSpPr>
          <p:cNvPr id="29" name="Rectangle: Diagonal Corners Rounded 28">
            <a:extLst>
              <a:ext uri="{FF2B5EF4-FFF2-40B4-BE49-F238E27FC236}">
                <a16:creationId xmlns:a16="http://schemas.microsoft.com/office/drawing/2014/main" id="{5A09532E-8F50-FF6A-E139-16CF2A29A451}"/>
              </a:ext>
            </a:extLst>
          </p:cNvPr>
          <p:cNvSpPr/>
          <p:nvPr/>
        </p:nvSpPr>
        <p:spPr>
          <a:xfrm rot="10800000">
            <a:off x="159222" y="4053204"/>
            <a:ext cx="11359348" cy="1833049"/>
          </a:xfrm>
          <a:prstGeom prst="round2DiagRect">
            <a:avLst/>
          </a:prstGeom>
          <a:gradFill flip="none" rotWithShape="1">
            <a:gsLst>
              <a:gs pos="0">
                <a:schemeClr val="accent6">
                  <a:lumMod val="75000"/>
                  <a:alpha val="75000"/>
                </a:schemeClr>
              </a:gs>
              <a:gs pos="74000">
                <a:schemeClr val="accent6">
                  <a:lumMod val="40000"/>
                  <a:lumOff val="60000"/>
                  <a:alpha val="75000"/>
                </a:schemeClr>
              </a:gs>
              <a:gs pos="83000">
                <a:schemeClr val="accent6">
                  <a:lumMod val="20000"/>
                  <a:lumOff val="80000"/>
                  <a:alpha val="75000"/>
                </a:schemeClr>
              </a:gs>
              <a:gs pos="100000">
                <a:schemeClr val="accent6">
                  <a:lumMod val="20000"/>
                  <a:lumOff val="80000"/>
                  <a:alpha val="75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4524293" y="4100863"/>
            <a:ext cx="6687046" cy="1612053"/>
          </a:xfrm>
        </p:spPr>
        <p:txBody>
          <a:bodyPr vert="horz" wrap="square" lIns="0" tIns="0" rIns="0" bIns="0" rtlCol="0" anchor="t">
            <a:normAutofit/>
          </a:bodyPr>
          <a:lstStyle/>
          <a:p>
            <a:pPr indent="-228600">
              <a:buFont typeface="Arial" panose="020B0604020202020204" pitchFamily="34" charset="0"/>
              <a:buChar char="•"/>
            </a:pPr>
            <a:r>
              <a:rPr lang="en-US" dirty="0"/>
              <a:t>A HTTP requests library used for accessing web pages programmatically</a:t>
            </a:r>
          </a:p>
          <a:p>
            <a:pPr indent="-228600">
              <a:buFont typeface="Arial" panose="020B0604020202020204" pitchFamily="34" charset="0"/>
              <a:buChar char="•"/>
            </a:pPr>
            <a:r>
              <a:rPr lang="en-US" dirty="0"/>
              <a:t>Used for connecting to the websites we need</a:t>
            </a:r>
          </a:p>
        </p:txBody>
      </p:sp>
      <p:pic>
        <p:nvPicPr>
          <p:cNvPr id="6146" name="Picture 2" descr="Beautiful Soup 4 | Funthon">
            <a:extLst>
              <a:ext uri="{FF2B5EF4-FFF2-40B4-BE49-F238E27FC236}">
                <a16:creationId xmlns:a16="http://schemas.microsoft.com/office/drawing/2014/main" id="{39F18634-EC52-4D1C-7D68-D3E755501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488" y="990898"/>
            <a:ext cx="6298157" cy="270787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ACB9EE1-2B68-36F8-9848-8E7B21F7E73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294" b="81346" l="1667" r="99216">
                        <a14:foregroundMark x1="63039" y1="77752" x2="64608" y2="79358"/>
                        <a14:foregroundMark x1="43431" y1="78593" x2="48627" y2="81422"/>
                        <a14:foregroundMark x1="81667" y1="24618" x2="19216" y2="15367"/>
                        <a14:foregroundMark x1="85784" y1="7722" x2="27745" y2="9939"/>
                        <a14:foregroundMark x1="27745" y1="9939" x2="22255" y2="7722"/>
                        <a14:foregroundMark x1="62549" y1="3670" x2="34118" y2="4893"/>
                        <a14:foregroundMark x1="47549" y1="4893" x2="6667" y2="11009"/>
                        <a14:foregroundMark x1="6667" y1="11009" x2="25098" y2="29128"/>
                        <a14:foregroundMark x1="25098" y1="29128" x2="75294" y2="25459"/>
                        <a14:foregroundMark x1="75294" y1="25459" x2="50588" y2="2752"/>
                        <a14:foregroundMark x1="50588" y1="2752" x2="25392" y2="3670"/>
                        <a14:foregroundMark x1="80588" y1="2446" x2="53235" y2="5275"/>
                        <a14:foregroundMark x1="97157" y1="14144" x2="93529" y2="14526"/>
                        <a14:foregroundMark x1="91471" y1="15367" x2="91471" y2="15367"/>
                        <a14:foregroundMark x1="89902" y1="19419" x2="89902" y2="19419"/>
                        <a14:foregroundMark x1="95098" y1="14985" x2="90980" y2="19419"/>
                        <a14:foregroundMark x1="99216" y1="11774" x2="92549" y2="14144"/>
                        <a14:foregroundMark x1="83725" y1="18196" x2="68725" y2="27446"/>
                        <a14:foregroundMark x1="91961" y1="17813" x2="91961" y2="17813"/>
                        <a14:foregroundMark x1="81176" y1="19801" x2="52255" y2="24235"/>
                        <a14:foregroundMark x1="38333" y1="23012" x2="5294" y2="17355"/>
                        <a14:foregroundMark x1="6275" y1="10168" x2="13039" y2="24618"/>
                        <a14:foregroundMark x1="8824" y1="16972" x2="3137" y2="9709"/>
                        <a14:foregroundMark x1="7353" y1="12538" x2="53824" y2="8486"/>
                        <a14:foregroundMark x1="53824" y1="8486" x2="53824" y2="8486"/>
                        <a14:foregroundMark x1="21275" y1="14144" x2="5294" y2="19801"/>
                        <a14:foregroundMark x1="13529" y1="10933" x2="42451" y2="4511"/>
                        <a14:foregroundMark x1="36765" y1="5275" x2="5294" y2="16590"/>
                        <a14:foregroundMark x1="7353" y1="9709" x2="4706" y2="20183"/>
                        <a14:foregroundMark x1="13039" y1="10168" x2="32647" y2="14144"/>
                        <a14:foregroundMark x1="20196" y1="7339" x2="8333" y2="13379"/>
                        <a14:foregroundMark x1="27451" y1="10550" x2="27451" y2="10550"/>
                        <a14:foregroundMark x1="24314" y1="8945" x2="14510" y2="6116"/>
                        <a14:foregroundMark x1="29020" y1="6881" x2="16569" y2="6116"/>
                        <a14:foregroundMark x1="35686" y1="6881" x2="9412" y2="15749"/>
                        <a14:foregroundMark x1="1667" y1="10168" x2="3725" y2="22630"/>
                        <a14:foregroundMark x1="5294" y1="13379" x2="29020" y2="27064"/>
                        <a14:foregroundMark x1="11961" y1="16590" x2="45392" y2="16896"/>
                        <a14:foregroundMark x1="45392" y1="16896" x2="67745" y2="15749"/>
                        <a14:foregroundMark x1="74902" y1="20183" x2="93039" y2="17813"/>
                        <a14:foregroundMark x1="86275" y1="17355" x2="62059" y2="29434"/>
                        <a14:foregroundMark x1="84804" y1="20566" x2="94608" y2="7722"/>
                        <a14:foregroundMark x1="87843" y1="6881" x2="83235" y2="22248"/>
                        <a14:foregroundMark x1="79608" y1="6498" x2="83235" y2="20566"/>
                        <a14:foregroundMark x1="84804" y1="8104" x2="86275" y2="28670"/>
                        <a14:foregroundMark x1="65098" y1="24618" x2="29510" y2="33104"/>
                        <a14:foregroundMark x1="29510" y1="33104" x2="22843" y2="32263"/>
                        <a14:foregroundMark x1="44510" y1="27829" x2="2647" y2="42737"/>
                        <a14:foregroundMark x1="22255" y1="35092" x2="49118" y2="31881"/>
                        <a14:foregroundMark x1="9412" y1="41972" x2="2647" y2="33486"/>
                        <a14:foregroundMark x1="17157" y1="29052" x2="60000" y2="50765"/>
                        <a14:foregroundMark x1="10392" y1="31498" x2="80980" y2="31957"/>
                        <a14:foregroundMark x1="80980" y1="31957" x2="95098" y2="61850"/>
                        <a14:foregroundMark x1="95098" y1="61850" x2="65588" y2="76988"/>
                        <a14:foregroundMark x1="65588" y1="76988" x2="36275" y2="79969"/>
                        <a14:foregroundMark x1="36275" y1="79969" x2="4412" y2="53976"/>
                        <a14:foregroundMark x1="4412" y1="53976" x2="11471" y2="29893"/>
                        <a14:foregroundMark x1="11471" y1="29893" x2="11961" y2="31881"/>
                        <a14:foregroundMark x1="19216" y1="37920" x2="24902" y2="68119"/>
                        <a14:foregroundMark x1="17647" y1="66514" x2="43431" y2="39908"/>
                        <a14:foregroundMark x1="23824" y1="55199" x2="23824" y2="52370"/>
                        <a14:foregroundMark x1="19216" y1="56422" x2="12451" y2="62462"/>
                        <a14:foregroundMark x1="20196" y1="57645" x2="3725" y2="76147"/>
                        <a14:foregroundMark x1="15098" y1="64450" x2="24902" y2="70948"/>
                        <a14:foregroundMark x1="24902" y1="67737" x2="11961" y2="64908"/>
                        <a14:foregroundMark x1="16078" y1="65673" x2="23824" y2="70948"/>
                        <a14:foregroundMark x1="18627" y1="68119" x2="13529" y2="64908"/>
                        <a14:foregroundMark x1="19216" y1="68119" x2="20784" y2="68502"/>
                        <a14:foregroundMark x1="42451" y1="71330" x2="41863" y2="77370"/>
                        <a14:foregroundMark x1="43431" y1="78593" x2="39804" y2="69725"/>
                        <a14:foregroundMark x1="54804" y1="74541" x2="58431" y2="75765"/>
                        <a14:foregroundMark x1="56373" y1="74541" x2="57941" y2="76988"/>
                        <a14:foregroundMark x1="54314" y1="78976" x2="43431" y2="79817"/>
                        <a14:foregroundMark x1="44510" y1="79817" x2="53235" y2="78976"/>
                        <a14:foregroundMark x1="82647" y1="55657" x2="78039" y2="58869"/>
                        <a14:foregroundMark x1="76471" y1="57263" x2="85294" y2="60856"/>
                        <a14:foregroundMark x1="82647" y1="58410" x2="79118" y2="55657"/>
                        <a14:foregroundMark x1="81176" y1="59251" x2="84804" y2="62844"/>
                        <a14:foregroundMark x1="83235" y1="58869" x2="77059" y2="56422"/>
                        <a14:foregroundMark x1="76471" y1="57263" x2="85294" y2="60856"/>
                        <a14:foregroundMark x1="85294" y1="62080" x2="88333" y2="49618"/>
                        <a14:foregroundMark x1="77549" y1="29052" x2="77549" y2="29052"/>
                        <a14:foregroundMark x1="84216" y1="37538" x2="86275" y2="40749"/>
                        <a14:foregroundMark x1="84216" y1="34327" x2="82647" y2="31881"/>
                        <a14:foregroundMark x1="84804" y1="35933" x2="88333" y2="41514"/>
                        <a14:foregroundMark x1="83725" y1="35474" x2="77549" y2="29893"/>
                        <a14:foregroundMark x1="85784" y1="35933" x2="90980" y2="42737"/>
                        <a14:foregroundMark x1="89412" y1="45566" x2="73431" y2="29434"/>
                        <a14:foregroundMark x1="14510" y1="42355" x2="23824" y2="48394"/>
                        <a14:foregroundMark x1="17647" y1="43960" x2="10392" y2="36697"/>
                        <a14:foregroundMark x1="12451" y1="41131" x2="31569" y2="51988"/>
                        <a14:foregroundMark x1="27451" y1="49159" x2="15588" y2="38303"/>
                        <a14:foregroundMark x1="15098" y1="40749" x2="36275" y2="50382"/>
                        <a14:foregroundMark x1="50196" y1="49159" x2="23824" y2="40291"/>
                        <a14:foregroundMark x1="14510" y1="33104" x2="31569" y2="48394"/>
                        <a14:foregroundMark x1="80588" y1="65673" x2="68725" y2="62080"/>
                        <a14:foregroundMark x1="68725" y1="63685" x2="78039" y2="69343"/>
                        <a14:foregroundMark x1="77059" y1="68884" x2="65686" y2="63303"/>
                        <a14:foregroundMark x1="67157" y1="64450" x2="81176" y2="70107"/>
                        <a14:foregroundMark x1="80588" y1="68884" x2="66176" y2="64067"/>
                        <a14:foregroundMark x1="54804" y1="78593" x2="47059" y2="78593"/>
                        <a14:foregroundMark x1="43431" y1="78593" x2="54804" y2="79817"/>
                        <a14:foregroundMark x1="57353" y1="79358" x2="46569" y2="79358"/>
                        <a14:foregroundMark x1="41373" y1="78593" x2="56373" y2="78976"/>
                        <a14:foregroundMark x1="57941" y1="78211" x2="40882" y2="79358"/>
                        <a14:foregroundMark x1="38824" y1="78976" x2="60490" y2="77752"/>
                        <a14:foregroundMark x1="58922" y1="76988" x2="37745" y2="77370"/>
                        <a14:foregroundMark x1="37745" y1="79817" x2="66176" y2="80581"/>
                        <a14:foregroundMark x1="63627" y1="79817" x2="37745" y2="78593"/>
                        <a14:foregroundMark x1="41863" y1="80581" x2="58922" y2="80963"/>
                        <a14:foregroundMark x1="51765" y1="79817" x2="44020" y2="79358"/>
                        <a14:foregroundMark x1="46569" y1="80581" x2="62059" y2="80199"/>
                        <a14:foregroundMark x1="60000" y1="80199" x2="43431" y2="78976"/>
                        <a14:foregroundMark x1="44510" y1="78593" x2="58431" y2="78976"/>
                        <a14:foregroundMark x1="57941" y1="79358" x2="45490" y2="79817"/>
                      </a14:backgroundRemoval>
                    </a14:imgEffect>
                  </a14:imgLayer>
                </a14:imgProps>
              </a:ext>
              <a:ext uri="{28A0092B-C50C-407E-A947-70E740481C1C}">
                <a14:useLocalDpi xmlns:a14="http://schemas.microsoft.com/office/drawing/2010/main" val="0"/>
              </a:ext>
            </a:extLst>
          </a:blip>
          <a:srcRect b="16505"/>
          <a:stretch/>
        </p:blipFill>
        <p:spPr bwMode="auto">
          <a:xfrm>
            <a:off x="392880" y="4100863"/>
            <a:ext cx="1624843" cy="173962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567350D-7FE3-BC3F-5556-FB6C987775B7}"/>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backgroundRemoval t="78976" b="99924" l="0" r="94706">
                        <a14:foregroundMark x1="77353" y1="99388" x2="98333" y2="91820"/>
                        <a14:foregroundMark x1="98333" y1="91820" x2="79216" y2="79817"/>
                        <a14:foregroundMark x1="37997" y1="79700" x2="25196" y2="79664"/>
                        <a14:foregroundMark x1="79216" y1="79817" x2="60052" y2="79763"/>
                        <a14:foregroundMark x1="25196" y1="79664" x2="8039" y2="89985"/>
                        <a14:foregroundMark x1="8039" y1="89985" x2="90196" y2="99924"/>
                        <a14:foregroundMark x1="72059" y1="93196" x2="35392" y2="92278"/>
                        <a14:foregroundMark x1="20980" y1="90520" x2="76569" y2="86391"/>
                        <a14:foregroundMark x1="48627" y1="91131" x2="196" y2="88150"/>
                        <a14:foregroundMark x1="31176" y1="88150" x2="72451" y2="85780"/>
                        <a14:foregroundMark x1="72451" y1="85780" x2="72451" y2="85780"/>
                        <a14:foregroundMark x1="75784" y1="92278" x2="91275" y2="86697"/>
                        <a14:foregroundMark x1="88627" y1="85474" x2="92843" y2="98471"/>
                        <a14:foregroundMark x1="90588" y1="81651" x2="92059" y2="83716"/>
                        <a14:foregroundMark x1="94314" y1="89908" x2="94706" y2="92584"/>
                        <a14:foregroundMark x1="88627" y1="80810" x2="91667" y2="92278"/>
                        <a14:foregroundMark x1="87941" y1="94343" x2="18725" y2="99388"/>
                        <a14:foregroundMark x1="30784" y1="91437" x2="79216" y2="90214"/>
                        <a14:foregroundMark x1="78431" y1="91972" x2="39510" y2="93196"/>
                        <a14:backgroundMark x1="52353" y1="79281" x2="43333" y2="79281"/>
                        <a14:backgroundMark x1="45588" y1="79281" x2="59216" y2="78440"/>
                        <a14:backgroundMark x1="56176" y1="78746" x2="37647" y2="79281"/>
                        <a14:backgroundMark x1="53922" y1="80810" x2="41765" y2="79052"/>
                        <a14:backgroundMark x1="44020" y1="80199" x2="51275" y2="80810"/>
                        <a14:backgroundMark x1="52353" y1="80810" x2="45196" y2="79052"/>
                        <a14:backgroundMark x1="59902" y1="79587" x2="48235" y2="80199"/>
                        <a14:backgroundMark x1="56569" y1="79893" x2="47451" y2="80581"/>
                        <a14:backgroundMark x1="45490" y1="80428" x2="55686" y2="80199"/>
                        <a14:backgroundMark x1="54510" y1="80428" x2="48922" y2="80505"/>
                        <a14:backgroundMark x1="46078" y1="80887" x2="48529" y2="81498"/>
                        <a14:backgroundMark x1="51275" y1="81422" x2="45882" y2="81116"/>
                        <a14:backgroundMark x1="45490" y1="80810" x2="54020" y2="81040"/>
                        <a14:backgroundMark x1="52941" y1="81116" x2="47843" y2="80657"/>
                        <a14:backgroundMark x1="49314" y1="81498" x2="56667" y2="79664"/>
                        <a14:backgroundMark x1="55686" y1="80505" x2="47843" y2="80734"/>
                        <a14:backgroundMark x1="50490" y1="81269" x2="55784" y2="80810"/>
                        <a14:backgroundMark x1="52157" y1="81193" x2="48235" y2="80734"/>
                      </a14:backgroundRemoval>
                    </a14:imgEffect>
                  </a14:imgLayer>
                </a14:imgProps>
              </a:ext>
              <a:ext uri="{28A0092B-C50C-407E-A947-70E740481C1C}">
                <a14:useLocalDpi xmlns:a14="http://schemas.microsoft.com/office/drawing/2010/main" val="0"/>
              </a:ext>
            </a:extLst>
          </a:blip>
          <a:srcRect t="76722"/>
          <a:stretch/>
        </p:blipFill>
        <p:spPr bwMode="auto">
          <a:xfrm>
            <a:off x="1681601" y="4783407"/>
            <a:ext cx="2219162" cy="66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21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 name="Group 7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0" name="Freeform: Shape 7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8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5" name="Rectangle 8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B96CFE3B-E078-4347-00E7-C9F14638606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324088" y="-1864070"/>
            <a:ext cx="5592124" cy="2986234"/>
          </a:xfrm>
        </p:spPr>
        <p:txBody>
          <a:bodyPr vert="horz" wrap="square" lIns="0" tIns="0" rIns="0" bIns="0" rtlCol="0" anchor="b" anchorCtr="0">
            <a:normAutofit/>
          </a:bodyPr>
          <a:lstStyle/>
          <a:p>
            <a:r>
              <a:rPr lang="en-US" sz="6400" kern="1200" dirty="0">
                <a:solidFill>
                  <a:schemeClr val="tx1"/>
                </a:solidFill>
                <a:latin typeface="+mj-lt"/>
                <a:ea typeface="+mj-ea"/>
                <a:cs typeface="+mj-cs"/>
              </a:rPr>
              <a:t>Web Crawling </a:t>
            </a:r>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pic>
        <p:nvPicPr>
          <p:cNvPr id="30" name="Picture 29">
            <a:extLst>
              <a:ext uri="{FF2B5EF4-FFF2-40B4-BE49-F238E27FC236}">
                <a16:creationId xmlns:a16="http://schemas.microsoft.com/office/drawing/2014/main" id="{A35D3BB2-26AA-B4A7-E95F-E2B823BC3B4F}"/>
              </a:ext>
            </a:extLst>
          </p:cNvPr>
          <p:cNvPicPr>
            <a:picLocks noChangeAspect="1"/>
          </p:cNvPicPr>
          <p:nvPr/>
        </p:nvPicPr>
        <p:blipFill>
          <a:blip r:embed="rId4"/>
          <a:stretch>
            <a:fillRect/>
          </a:stretch>
        </p:blipFill>
        <p:spPr>
          <a:xfrm>
            <a:off x="2182499" y="1329821"/>
            <a:ext cx="8109973" cy="4786397"/>
          </a:xfrm>
          <a:prstGeom prst="rect">
            <a:avLst/>
          </a:prstGeom>
        </p:spPr>
      </p:pic>
    </p:spTree>
    <p:extLst>
      <p:ext uri="{BB962C8B-B14F-4D97-AF65-F5344CB8AC3E}">
        <p14:creationId xmlns:p14="http://schemas.microsoft.com/office/powerpoint/2010/main" val="2831094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 name="Group 7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0" name="Freeform: Shape 7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8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5" name="Rectangle 8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B96CFE3B-E078-4347-00E7-C9F14638606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324088" y="-1864070"/>
            <a:ext cx="5592124" cy="2986234"/>
          </a:xfrm>
        </p:spPr>
        <p:txBody>
          <a:bodyPr vert="horz" wrap="square" lIns="0" tIns="0" rIns="0" bIns="0" rtlCol="0" anchor="b" anchorCtr="0">
            <a:normAutofit/>
          </a:bodyPr>
          <a:lstStyle/>
          <a:p>
            <a:r>
              <a:rPr lang="en-US" sz="6400" kern="1200" dirty="0">
                <a:solidFill>
                  <a:schemeClr val="tx1"/>
                </a:solidFill>
                <a:latin typeface="+mj-lt"/>
                <a:ea typeface="+mj-ea"/>
                <a:cs typeface="+mj-cs"/>
              </a:rPr>
              <a:t>Web Crawling </a:t>
            </a:r>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pic>
        <p:nvPicPr>
          <p:cNvPr id="4" name="Picture 3">
            <a:extLst>
              <a:ext uri="{FF2B5EF4-FFF2-40B4-BE49-F238E27FC236}">
                <a16:creationId xmlns:a16="http://schemas.microsoft.com/office/drawing/2014/main" id="{0B4F4508-EA46-DF4C-D37C-6971F8C7413D}"/>
              </a:ext>
            </a:extLst>
          </p:cNvPr>
          <p:cNvPicPr>
            <a:picLocks noChangeAspect="1"/>
          </p:cNvPicPr>
          <p:nvPr/>
        </p:nvPicPr>
        <p:blipFill>
          <a:blip r:embed="rId4"/>
          <a:stretch>
            <a:fillRect/>
          </a:stretch>
        </p:blipFill>
        <p:spPr>
          <a:xfrm>
            <a:off x="1360418" y="1981053"/>
            <a:ext cx="9849964" cy="634662"/>
          </a:xfrm>
          <a:prstGeom prst="rect">
            <a:avLst/>
          </a:prstGeom>
          <a:ln>
            <a:solidFill>
              <a:schemeClr val="bg1"/>
            </a:solidFill>
          </a:ln>
        </p:spPr>
      </p:pic>
      <p:pic>
        <p:nvPicPr>
          <p:cNvPr id="21" name="Picture 20" descr="Text&#10;&#10;Description automatically generated">
            <a:extLst>
              <a:ext uri="{FF2B5EF4-FFF2-40B4-BE49-F238E27FC236}">
                <a16:creationId xmlns:a16="http://schemas.microsoft.com/office/drawing/2014/main" id="{648FF226-1E16-FC48-16CB-26054AEE094E}"/>
              </a:ext>
            </a:extLst>
          </p:cNvPr>
          <p:cNvPicPr>
            <a:picLocks noChangeAspect="1"/>
          </p:cNvPicPr>
          <p:nvPr/>
        </p:nvPicPr>
        <p:blipFill rotWithShape="1">
          <a:blip r:embed="rId5">
            <a:extLst>
              <a:ext uri="{28A0092B-C50C-407E-A947-70E740481C1C}">
                <a14:useLocalDpi xmlns:a14="http://schemas.microsoft.com/office/drawing/2010/main" val="0"/>
              </a:ext>
            </a:extLst>
          </a:blip>
          <a:srcRect r="8706" b="14470"/>
          <a:stretch/>
        </p:blipFill>
        <p:spPr bwMode="auto">
          <a:xfrm>
            <a:off x="4248150" y="2995752"/>
            <a:ext cx="3695700" cy="3203575"/>
          </a:xfrm>
          <a:prstGeom prst="rect">
            <a:avLst/>
          </a:prstGeom>
          <a:noFill/>
          <a:ln>
            <a:solidFill>
              <a:schemeClr val="bg1"/>
            </a:solid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380664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 name="Group 7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0" name="Freeform: Shape 7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8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5" name="Rectangle 8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B96CFE3B-E078-4347-00E7-C9F14638606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324088" y="-1864070"/>
            <a:ext cx="5592124" cy="2986234"/>
          </a:xfrm>
        </p:spPr>
        <p:txBody>
          <a:bodyPr vert="horz" wrap="square" lIns="0" tIns="0" rIns="0" bIns="0" rtlCol="0" anchor="b" anchorCtr="0">
            <a:normAutofit/>
          </a:bodyPr>
          <a:lstStyle/>
          <a:p>
            <a:r>
              <a:rPr lang="en-US" sz="6400" kern="1200" dirty="0">
                <a:solidFill>
                  <a:schemeClr val="tx1"/>
                </a:solidFill>
                <a:latin typeface="+mj-lt"/>
                <a:ea typeface="+mj-ea"/>
                <a:cs typeface="+mj-cs"/>
              </a:rPr>
              <a:t>Web Crawling </a:t>
            </a:r>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pic>
        <p:nvPicPr>
          <p:cNvPr id="8" name="Picture 7">
            <a:extLst>
              <a:ext uri="{FF2B5EF4-FFF2-40B4-BE49-F238E27FC236}">
                <a16:creationId xmlns:a16="http://schemas.microsoft.com/office/drawing/2014/main" id="{C9DAD1CE-ECDB-4925-278A-F01314C5A1F9}"/>
              </a:ext>
            </a:extLst>
          </p:cNvPr>
          <p:cNvPicPr>
            <a:picLocks noChangeAspect="1"/>
          </p:cNvPicPr>
          <p:nvPr/>
        </p:nvPicPr>
        <p:blipFill>
          <a:blip r:embed="rId4"/>
          <a:stretch>
            <a:fillRect/>
          </a:stretch>
        </p:blipFill>
        <p:spPr>
          <a:xfrm>
            <a:off x="3270384" y="1237867"/>
            <a:ext cx="5297885" cy="4005718"/>
          </a:xfrm>
          <a:prstGeom prst="rect">
            <a:avLst/>
          </a:prstGeom>
        </p:spPr>
      </p:pic>
      <p:pic>
        <p:nvPicPr>
          <p:cNvPr id="12" name="Picture 11">
            <a:extLst>
              <a:ext uri="{FF2B5EF4-FFF2-40B4-BE49-F238E27FC236}">
                <a16:creationId xmlns:a16="http://schemas.microsoft.com/office/drawing/2014/main" id="{0A29EE6A-0423-3408-0320-FF9653025AA5}"/>
              </a:ext>
            </a:extLst>
          </p:cNvPr>
          <p:cNvPicPr>
            <a:picLocks noChangeAspect="1"/>
          </p:cNvPicPr>
          <p:nvPr/>
        </p:nvPicPr>
        <p:blipFill>
          <a:blip r:embed="rId5"/>
          <a:stretch>
            <a:fillRect/>
          </a:stretch>
        </p:blipFill>
        <p:spPr>
          <a:xfrm>
            <a:off x="2010417" y="5585562"/>
            <a:ext cx="7811590" cy="704948"/>
          </a:xfrm>
          <a:prstGeom prst="rect">
            <a:avLst/>
          </a:prstGeom>
        </p:spPr>
      </p:pic>
    </p:spTree>
    <p:extLst>
      <p:ext uri="{BB962C8B-B14F-4D97-AF65-F5344CB8AC3E}">
        <p14:creationId xmlns:p14="http://schemas.microsoft.com/office/powerpoint/2010/main" val="156692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 name="Group 7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0" name="Freeform: Shape 7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8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5" name="Rectangle 8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B96CFE3B-E078-4347-00E7-C9F14638606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324088" y="-1864070"/>
            <a:ext cx="5592124" cy="2986234"/>
          </a:xfrm>
        </p:spPr>
        <p:txBody>
          <a:bodyPr vert="horz" wrap="square" lIns="0" tIns="0" rIns="0" bIns="0" rtlCol="0" anchor="b" anchorCtr="0">
            <a:normAutofit/>
          </a:bodyPr>
          <a:lstStyle/>
          <a:p>
            <a:r>
              <a:rPr lang="en-US" sz="6400" kern="1200" dirty="0">
                <a:solidFill>
                  <a:schemeClr val="tx1"/>
                </a:solidFill>
                <a:latin typeface="+mj-lt"/>
                <a:ea typeface="+mj-ea"/>
                <a:cs typeface="+mj-cs"/>
              </a:rPr>
              <a:t>Web Crawling </a:t>
            </a:r>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pic>
        <p:nvPicPr>
          <p:cNvPr id="4" name="Picture 3">
            <a:extLst>
              <a:ext uri="{FF2B5EF4-FFF2-40B4-BE49-F238E27FC236}">
                <a16:creationId xmlns:a16="http://schemas.microsoft.com/office/drawing/2014/main" id="{D25DD86F-E6F1-2F05-CAA1-201037A0CC82}"/>
              </a:ext>
            </a:extLst>
          </p:cNvPr>
          <p:cNvPicPr>
            <a:picLocks noChangeAspect="1"/>
          </p:cNvPicPr>
          <p:nvPr/>
        </p:nvPicPr>
        <p:blipFill>
          <a:blip r:embed="rId4"/>
          <a:stretch>
            <a:fillRect/>
          </a:stretch>
        </p:blipFill>
        <p:spPr>
          <a:xfrm>
            <a:off x="2906339" y="1215484"/>
            <a:ext cx="6379321" cy="4809349"/>
          </a:xfrm>
          <a:prstGeom prst="rect">
            <a:avLst/>
          </a:prstGeom>
        </p:spPr>
      </p:pic>
    </p:spTree>
    <p:extLst>
      <p:ext uri="{BB962C8B-B14F-4D97-AF65-F5344CB8AC3E}">
        <p14:creationId xmlns:p14="http://schemas.microsoft.com/office/powerpoint/2010/main" val="2373546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 name="Group 7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0" name="Freeform: Shape 7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8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5" name="Rectangle 8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B96CFE3B-E078-4347-00E7-C9F14638606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324088" y="-1864070"/>
            <a:ext cx="5592124" cy="2986234"/>
          </a:xfrm>
        </p:spPr>
        <p:txBody>
          <a:bodyPr vert="horz" wrap="square" lIns="0" tIns="0" rIns="0" bIns="0" rtlCol="0" anchor="b" anchorCtr="0">
            <a:normAutofit/>
          </a:bodyPr>
          <a:lstStyle/>
          <a:p>
            <a:r>
              <a:rPr lang="en-US" sz="6400" kern="1200" dirty="0">
                <a:solidFill>
                  <a:schemeClr val="tx1"/>
                </a:solidFill>
                <a:latin typeface="+mj-lt"/>
                <a:ea typeface="+mj-ea"/>
                <a:cs typeface="+mj-cs"/>
              </a:rPr>
              <a:t>Web Crawling </a:t>
            </a:r>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pic>
        <p:nvPicPr>
          <p:cNvPr id="8" name="Picture 7">
            <a:extLst>
              <a:ext uri="{FF2B5EF4-FFF2-40B4-BE49-F238E27FC236}">
                <a16:creationId xmlns:a16="http://schemas.microsoft.com/office/drawing/2014/main" id="{025792AB-7087-0457-CAFA-260C154E3608}"/>
              </a:ext>
            </a:extLst>
          </p:cNvPr>
          <p:cNvPicPr>
            <a:picLocks noChangeAspect="1"/>
          </p:cNvPicPr>
          <p:nvPr/>
        </p:nvPicPr>
        <p:blipFill>
          <a:blip r:embed="rId4"/>
          <a:stretch>
            <a:fillRect/>
          </a:stretch>
        </p:blipFill>
        <p:spPr>
          <a:xfrm>
            <a:off x="1210741" y="1979257"/>
            <a:ext cx="9770518" cy="3001989"/>
          </a:xfrm>
          <a:prstGeom prst="rect">
            <a:avLst/>
          </a:prstGeom>
        </p:spPr>
      </p:pic>
    </p:spTree>
    <p:extLst>
      <p:ext uri="{BB962C8B-B14F-4D97-AF65-F5344CB8AC3E}">
        <p14:creationId xmlns:p14="http://schemas.microsoft.com/office/powerpoint/2010/main" val="227806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Measuring Bias</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How did we measure bias, and what tools did we use?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16</a:t>
            </a:fld>
            <a:endParaRPr lang="en-US"/>
          </a:p>
        </p:txBody>
      </p:sp>
    </p:spTree>
    <p:extLst>
      <p:ext uri="{BB962C8B-B14F-4D97-AF65-F5344CB8AC3E}">
        <p14:creationId xmlns:p14="http://schemas.microsoft.com/office/powerpoint/2010/main" val="3501265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50863" y="549276"/>
            <a:ext cx="10859963" cy="800628"/>
          </a:xfrm>
        </p:spPr>
        <p:txBody>
          <a:bodyPr vert="horz" wrap="square" lIns="0" tIns="0" rIns="0" bIns="0" rtlCol="0" anchor="b" anchorCtr="0">
            <a:normAutofit/>
          </a:bodyPr>
          <a:lstStyle/>
          <a:p>
            <a:r>
              <a:rPr lang="en-US" sz="4800" dirty="0"/>
              <a:t>How have we measured bias?</a:t>
            </a:r>
          </a:p>
        </p:txBody>
      </p:sp>
      <p:grpSp>
        <p:nvGrpSpPr>
          <p:cNvPr id="21" name="Group 2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2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pic>
        <p:nvPicPr>
          <p:cNvPr id="28" name="Graphic 27" descr="Smiling face outline with solid fill">
            <a:extLst>
              <a:ext uri="{FF2B5EF4-FFF2-40B4-BE49-F238E27FC236}">
                <a16:creationId xmlns:a16="http://schemas.microsoft.com/office/drawing/2014/main" id="{FF96D481-2522-8486-A2FD-380806308A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7762" y="1335891"/>
            <a:ext cx="2784491" cy="2784491"/>
          </a:xfrm>
          <a:prstGeom prst="rect">
            <a:avLst/>
          </a:prstGeom>
        </p:spPr>
      </p:pic>
      <p:pic>
        <p:nvPicPr>
          <p:cNvPr id="30" name="Graphic 29" descr="Neutral face outline with solid fill">
            <a:extLst>
              <a:ext uri="{FF2B5EF4-FFF2-40B4-BE49-F238E27FC236}">
                <a16:creationId xmlns:a16="http://schemas.microsoft.com/office/drawing/2014/main" id="{B744DE33-5126-1CB8-099E-8662DF530D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9462" y="1335890"/>
            <a:ext cx="2784491" cy="2784491"/>
          </a:xfrm>
          <a:prstGeom prst="rect">
            <a:avLst/>
          </a:prstGeom>
        </p:spPr>
      </p:pic>
      <p:pic>
        <p:nvPicPr>
          <p:cNvPr id="32" name="Graphic 31" descr="Sad face outline with solid fill">
            <a:extLst>
              <a:ext uri="{FF2B5EF4-FFF2-40B4-BE49-F238E27FC236}">
                <a16:creationId xmlns:a16="http://schemas.microsoft.com/office/drawing/2014/main" id="{DAA70F61-B90A-2D2B-AAAB-76A90EC04C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69215" y="1353340"/>
            <a:ext cx="2770478" cy="2770478"/>
          </a:xfrm>
          <a:prstGeom prst="rect">
            <a:avLst/>
          </a:prstGeom>
        </p:spPr>
      </p:pic>
      <p:sp>
        <p:nvSpPr>
          <p:cNvPr id="34" name="Text Placeholder 3">
            <a:extLst>
              <a:ext uri="{FF2B5EF4-FFF2-40B4-BE49-F238E27FC236}">
                <a16:creationId xmlns:a16="http://schemas.microsoft.com/office/drawing/2014/main" id="{66462581-E924-1B8D-66C3-72BFEE00C143}"/>
              </a:ext>
            </a:extLst>
          </p:cNvPr>
          <p:cNvSpPr txBox="1">
            <a:spLocks/>
          </p:cNvSpPr>
          <p:nvPr/>
        </p:nvSpPr>
        <p:spPr>
          <a:xfrm>
            <a:off x="1327763" y="4127254"/>
            <a:ext cx="8621100" cy="1998766"/>
          </a:xfrm>
          <a:prstGeom prst="rect">
            <a:avLst/>
          </a:prstGeom>
          <a:solidFill>
            <a:schemeClr val="accent6">
              <a:lumMod val="75000"/>
            </a:schemeClr>
          </a:solidFill>
          <a:ln>
            <a:solidFill>
              <a:schemeClr val="bg1"/>
            </a:solidFill>
          </a:ln>
          <a:effectLst>
            <a:outerShdw blurRad="50800" dist="38100" dir="2700000" algn="tl" rotWithShape="0">
              <a:prstClr val="black">
                <a:alpha val="40000"/>
              </a:prstClr>
            </a:outerShdw>
          </a:effectLst>
        </p:spPr>
        <p:txBody>
          <a:bodyPr vert="horz" wrap="square" lIns="0" tIns="0" rIns="0" bIns="0" rtlCol="0" anchor="t">
            <a:normAutofit fontScale="92500" lnSpcReduction="200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600" kern="1200">
                <a:solidFill>
                  <a:schemeClr val="tx1">
                    <a:alpha val="6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1400"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200"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indent="-228600">
              <a:buFont typeface="Arial" panose="020B0604020202020204" pitchFamily="34" charset="0"/>
              <a:buChar char="•"/>
            </a:pPr>
            <a:r>
              <a:rPr lang="en-US" dirty="0"/>
              <a:t>Our primary metric for measuring bias is Sentiment</a:t>
            </a:r>
          </a:p>
          <a:p>
            <a:pPr indent="-228600">
              <a:buFont typeface="Arial" panose="020B0604020202020204" pitchFamily="34" charset="0"/>
              <a:buChar char="•"/>
            </a:pPr>
            <a:r>
              <a:rPr lang="en-US" dirty="0"/>
              <a:t>We measured how positive or negative the BBC was about key figures over time</a:t>
            </a:r>
          </a:p>
          <a:p>
            <a:pPr indent="-228600">
              <a:buFont typeface="Arial" panose="020B0604020202020204" pitchFamily="34" charset="0"/>
              <a:buChar char="•"/>
            </a:pPr>
            <a:r>
              <a:rPr lang="en-US" dirty="0"/>
              <a:t>We processed every sentence, in every article posted since we started running.</a:t>
            </a:r>
          </a:p>
          <a:p>
            <a:pPr indent="-228600">
              <a:buFont typeface="Arial" panose="020B0604020202020204" pitchFamily="34" charset="0"/>
              <a:buChar char="•"/>
            </a:pPr>
            <a:r>
              <a:rPr lang="en-US" dirty="0"/>
              <a:t>We found the key figure of every sentence, as well as its sentiment. </a:t>
            </a:r>
          </a:p>
          <a:p>
            <a:pPr indent="-228600">
              <a:buFont typeface="Arial" panose="020B0604020202020204" pitchFamily="34" charset="0"/>
              <a:buChar char="•"/>
            </a:pPr>
            <a:r>
              <a:rPr lang="en-US" dirty="0"/>
              <a:t>We used a Rule-Based model for sentiment analysis</a:t>
            </a:r>
          </a:p>
        </p:txBody>
      </p:sp>
    </p:spTree>
    <p:extLst>
      <p:ext uri="{BB962C8B-B14F-4D97-AF65-F5344CB8AC3E}">
        <p14:creationId xmlns:p14="http://schemas.microsoft.com/office/powerpoint/2010/main" val="632520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2" name="Freeform: Shape 3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7" name="Rectangle 3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8262587" y="549275"/>
            <a:ext cx="3565524" cy="1997855"/>
          </a:xfrm>
        </p:spPr>
        <p:txBody>
          <a:bodyPr vert="horz" wrap="square" lIns="0" tIns="0" rIns="0" bIns="0" rtlCol="0" anchor="b" anchorCtr="0">
            <a:normAutofit fontScale="90000"/>
          </a:bodyPr>
          <a:lstStyle/>
          <a:p>
            <a:r>
              <a:rPr lang="en-US" sz="4800" dirty="0"/>
              <a:t>How we selected a key figure?</a:t>
            </a:r>
          </a:p>
        </p:txBody>
      </p:sp>
      <p:pic>
        <p:nvPicPr>
          <p:cNvPr id="20" name="Content Placeholder 19" descr="Target Audience with solid fill">
            <a:extLst>
              <a:ext uri="{FF2B5EF4-FFF2-40B4-BE49-F238E27FC236}">
                <a16:creationId xmlns:a16="http://schemas.microsoft.com/office/drawing/2014/main" id="{F11BB687-D853-8E98-05D1-E0D5E2FB709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158079" y="549275"/>
            <a:ext cx="5759451" cy="5759451"/>
          </a:xfrm>
          <a:custGeom>
            <a:avLst/>
            <a:gdLst/>
            <a:ahLst/>
            <a:cxnLst/>
            <a:rect l="l" t="t" r="r" b="b"/>
            <a:pathLst>
              <a:path w="6973882" h="5759451">
                <a:moveTo>
                  <a:pt x="0" y="0"/>
                </a:moveTo>
                <a:lnTo>
                  <a:pt x="6973882" y="0"/>
                </a:lnTo>
                <a:lnTo>
                  <a:pt x="6973882" y="5759451"/>
                </a:lnTo>
                <a:lnTo>
                  <a:pt x="0" y="5759451"/>
                </a:lnTo>
                <a:close/>
              </a:path>
            </a:pathLst>
          </a:custGeom>
        </p:spPr>
      </p:pic>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8262586" y="2677306"/>
            <a:ext cx="3565525" cy="3415519"/>
          </a:xfrm>
        </p:spPr>
        <p:txBody>
          <a:bodyPr vert="horz" wrap="square" lIns="0" tIns="0" rIns="0" bIns="0" rtlCol="0" anchor="t">
            <a:normAutofit/>
          </a:bodyPr>
          <a:lstStyle/>
          <a:p>
            <a:pPr indent="-228600">
              <a:buFont typeface="Arial" panose="020B0604020202020204" pitchFamily="34" charset="0"/>
              <a:buChar char="•"/>
            </a:pPr>
            <a:r>
              <a:rPr lang="en-US" dirty="0"/>
              <a:t>We used a machine learning based model</a:t>
            </a:r>
          </a:p>
          <a:p>
            <a:pPr indent="-228600">
              <a:buFont typeface="Arial" panose="020B0604020202020204" pitchFamily="34" charset="0"/>
              <a:buChar char="•"/>
            </a:pPr>
            <a:r>
              <a:rPr lang="en-US" dirty="0"/>
              <a:t>Our NER was a deep convolutional neural network</a:t>
            </a:r>
          </a:p>
          <a:p>
            <a:pPr indent="-228600">
              <a:buFont typeface="Arial" panose="020B0604020202020204" pitchFamily="34" charset="0"/>
              <a:buChar char="•"/>
            </a:pPr>
            <a:r>
              <a:rPr lang="en-US" dirty="0"/>
              <a:t>Each sentence was processed to see which named entities of certain types were present</a:t>
            </a:r>
          </a:p>
          <a:p>
            <a:pPr indent="-228600">
              <a:buFont typeface="Arial" panose="020B0604020202020204" pitchFamily="34" charset="0"/>
              <a:buChar char="•"/>
            </a:pPr>
            <a:r>
              <a:rPr lang="en-US" dirty="0"/>
              <a:t>If none were present, it was tagged as “figurenotfound”</a:t>
            </a:r>
          </a:p>
        </p:txBody>
      </p:sp>
      <p:sp>
        <p:nvSpPr>
          <p:cNvPr id="39" name="Oval 38">
            <a:extLst>
              <a:ext uri="{FF2B5EF4-FFF2-40B4-BE49-F238E27FC236}">
                <a16:creationId xmlns:a16="http://schemas.microsoft.com/office/drawing/2014/main" id="{FD3E50C4-0603-4524-A349-442067B88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5125" y="44325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Tree>
    <p:extLst>
      <p:ext uri="{BB962C8B-B14F-4D97-AF65-F5344CB8AC3E}">
        <p14:creationId xmlns:p14="http://schemas.microsoft.com/office/powerpoint/2010/main" val="3135887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00508" y="-760126"/>
            <a:ext cx="7886127" cy="1997855"/>
          </a:xfrm>
        </p:spPr>
        <p:txBody>
          <a:bodyPr vert="horz" wrap="square" lIns="0" tIns="0" rIns="0" bIns="0" rtlCol="0" anchor="b" anchorCtr="0">
            <a:normAutofit/>
          </a:bodyPr>
          <a:lstStyle/>
          <a:p>
            <a:r>
              <a:rPr lang="en-US" sz="4800" dirty="0"/>
              <a:t>What tools did we use?</a:t>
            </a:r>
          </a:p>
        </p:txBody>
      </p:sp>
      <p:grpSp>
        <p:nvGrpSpPr>
          <p:cNvPr id="21" name="Group 2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2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
        <p:nvSpPr>
          <p:cNvPr id="11" name="Rectangle: Diagonal Corners Rounded 10">
            <a:extLst>
              <a:ext uri="{FF2B5EF4-FFF2-40B4-BE49-F238E27FC236}">
                <a16:creationId xmlns:a16="http://schemas.microsoft.com/office/drawing/2014/main" id="{96A86FA1-CEE0-C703-DA95-2D35038B27E7}"/>
              </a:ext>
            </a:extLst>
          </p:cNvPr>
          <p:cNvSpPr/>
          <p:nvPr/>
        </p:nvSpPr>
        <p:spPr>
          <a:xfrm>
            <a:off x="281789" y="1429768"/>
            <a:ext cx="11359348" cy="1833049"/>
          </a:xfrm>
          <a:prstGeom prst="round2DiagRect">
            <a:avLst/>
          </a:prstGeom>
          <a:gradFill flip="none" rotWithShape="1">
            <a:gsLst>
              <a:gs pos="0">
                <a:schemeClr val="accent6">
                  <a:lumMod val="75000"/>
                  <a:alpha val="75000"/>
                </a:schemeClr>
              </a:gs>
              <a:gs pos="74000">
                <a:schemeClr val="accent6">
                  <a:lumMod val="40000"/>
                  <a:lumOff val="60000"/>
                  <a:alpha val="75000"/>
                </a:schemeClr>
              </a:gs>
              <a:gs pos="83000">
                <a:schemeClr val="accent6">
                  <a:lumMod val="20000"/>
                  <a:lumOff val="80000"/>
                  <a:alpha val="75000"/>
                </a:schemeClr>
              </a:gs>
              <a:gs pos="100000">
                <a:schemeClr val="accent6">
                  <a:lumMod val="20000"/>
                  <a:lumOff val="80000"/>
                  <a:alpha val="75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76" name="Picture 4">
            <a:extLst>
              <a:ext uri="{FF2B5EF4-FFF2-40B4-BE49-F238E27FC236}">
                <a16:creationId xmlns:a16="http://schemas.microsoft.com/office/drawing/2014/main" id="{5FD9D954-2992-8D14-86ED-F723F3A7E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546" y="1553020"/>
            <a:ext cx="4647958" cy="1661645"/>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3">
            <a:extLst>
              <a:ext uri="{FF2B5EF4-FFF2-40B4-BE49-F238E27FC236}">
                <a16:creationId xmlns:a16="http://schemas.microsoft.com/office/drawing/2014/main" id="{38C832F8-C3FE-C43F-5046-35D8D5EFD6CB}"/>
              </a:ext>
            </a:extLst>
          </p:cNvPr>
          <p:cNvSpPr txBox="1">
            <a:spLocks/>
          </p:cNvSpPr>
          <p:nvPr/>
        </p:nvSpPr>
        <p:spPr>
          <a:xfrm>
            <a:off x="427313" y="1499425"/>
            <a:ext cx="6001768" cy="1851641"/>
          </a:xfrm>
          <a:prstGeom prst="rect">
            <a:avLst/>
          </a:prstGeom>
        </p:spPr>
        <p:txBody>
          <a:bodyPr vert="horz" wrap="square" lIns="0" tIns="0" rIns="0" bIns="0" rtlCol="0" anchor="t">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600" kern="1200">
                <a:solidFill>
                  <a:schemeClr val="tx1">
                    <a:alpha val="6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1400"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200"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indent="-228600">
              <a:buFont typeface="Arial" panose="020B0604020202020204" pitchFamily="34" charset="0"/>
              <a:buChar char="•"/>
            </a:pPr>
            <a:r>
              <a:rPr lang="en-US" dirty="0"/>
              <a:t>A machine learning and NLP toolkit in python</a:t>
            </a:r>
          </a:p>
          <a:p>
            <a:pPr indent="-228600">
              <a:buFont typeface="Arial" panose="020B0604020202020204" pitchFamily="34" charset="0"/>
              <a:buChar char="•"/>
            </a:pPr>
            <a:r>
              <a:rPr lang="en-US" dirty="0"/>
              <a:t>Based on the more classic NLTK library</a:t>
            </a:r>
          </a:p>
          <a:p>
            <a:pPr indent="-228600">
              <a:buFont typeface="Arial" panose="020B0604020202020204" pitchFamily="34" charset="0"/>
              <a:buChar char="•"/>
            </a:pPr>
            <a:r>
              <a:rPr lang="en-US" dirty="0"/>
              <a:t>Considerably more performative than its predecessor</a:t>
            </a:r>
          </a:p>
          <a:p>
            <a:pPr indent="-228600">
              <a:buFont typeface="Arial" panose="020B0604020202020204" pitchFamily="34" charset="0"/>
              <a:buChar char="•"/>
            </a:pPr>
            <a:r>
              <a:rPr lang="en-US" dirty="0"/>
              <a:t>Used for Named Entity Recognition</a:t>
            </a:r>
          </a:p>
        </p:txBody>
      </p:sp>
      <p:sp>
        <p:nvSpPr>
          <p:cNvPr id="29" name="Rectangle: Diagonal Corners Rounded 28">
            <a:extLst>
              <a:ext uri="{FF2B5EF4-FFF2-40B4-BE49-F238E27FC236}">
                <a16:creationId xmlns:a16="http://schemas.microsoft.com/office/drawing/2014/main" id="{5A09532E-8F50-FF6A-E139-16CF2A29A451}"/>
              </a:ext>
            </a:extLst>
          </p:cNvPr>
          <p:cNvSpPr/>
          <p:nvPr/>
        </p:nvSpPr>
        <p:spPr>
          <a:xfrm rot="10800000">
            <a:off x="159222" y="4053204"/>
            <a:ext cx="11359348" cy="1833049"/>
          </a:xfrm>
          <a:prstGeom prst="round2DiagRect">
            <a:avLst/>
          </a:prstGeom>
          <a:gradFill flip="none" rotWithShape="1">
            <a:gsLst>
              <a:gs pos="0">
                <a:schemeClr val="accent6">
                  <a:lumMod val="75000"/>
                  <a:alpha val="75000"/>
                </a:schemeClr>
              </a:gs>
              <a:gs pos="74000">
                <a:schemeClr val="accent6">
                  <a:lumMod val="40000"/>
                  <a:lumOff val="60000"/>
                  <a:alpha val="75000"/>
                </a:schemeClr>
              </a:gs>
              <a:gs pos="83000">
                <a:schemeClr val="accent6">
                  <a:lumMod val="20000"/>
                  <a:lumOff val="80000"/>
                  <a:alpha val="75000"/>
                </a:schemeClr>
              </a:gs>
              <a:gs pos="100000">
                <a:schemeClr val="accent6">
                  <a:lumMod val="20000"/>
                  <a:lumOff val="80000"/>
                  <a:alpha val="75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74" name="Picture 2">
            <a:extLst>
              <a:ext uri="{FF2B5EF4-FFF2-40B4-BE49-F238E27FC236}">
                <a16:creationId xmlns:a16="http://schemas.microsoft.com/office/drawing/2014/main" id="{D971AB37-A0C7-17B9-B740-64B9BFEDC6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30" b="25872"/>
          <a:stretch/>
        </p:blipFill>
        <p:spPr bwMode="auto">
          <a:xfrm>
            <a:off x="-70729" y="4019111"/>
            <a:ext cx="2835670" cy="182005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4524293" y="4100863"/>
            <a:ext cx="6687046" cy="1612053"/>
          </a:xfrm>
        </p:spPr>
        <p:txBody>
          <a:bodyPr vert="horz" wrap="square" lIns="0" tIns="0" rIns="0" bIns="0" rtlCol="0" anchor="t">
            <a:normAutofit/>
          </a:bodyPr>
          <a:lstStyle/>
          <a:p>
            <a:pPr indent="-228600">
              <a:buFont typeface="Arial" panose="020B0604020202020204" pitchFamily="34" charset="0"/>
              <a:buChar char="•"/>
            </a:pPr>
            <a:r>
              <a:rPr lang="en-US" dirty="0"/>
              <a:t>A machine learning and NLP toolkit in python</a:t>
            </a:r>
          </a:p>
          <a:p>
            <a:pPr indent="-228600">
              <a:buFont typeface="Arial" panose="020B0604020202020204" pitchFamily="34" charset="0"/>
              <a:buChar char="•"/>
            </a:pPr>
            <a:r>
              <a:rPr lang="en-US" dirty="0"/>
              <a:t>Based on the Pattern Library</a:t>
            </a:r>
          </a:p>
          <a:p>
            <a:pPr indent="-228600">
              <a:buFont typeface="Arial" panose="020B0604020202020204" pitchFamily="34" charset="0"/>
              <a:buChar char="•"/>
            </a:pPr>
            <a:r>
              <a:rPr lang="en-US" dirty="0"/>
              <a:t>Used for Sentiment analysis </a:t>
            </a:r>
          </a:p>
          <a:p>
            <a:pPr indent="-228600">
              <a:buFont typeface="Arial" panose="020B0604020202020204" pitchFamily="34" charset="0"/>
              <a:buChar char="•"/>
            </a:pPr>
            <a:endParaRPr lang="en-US" dirty="0"/>
          </a:p>
          <a:p>
            <a:endParaRPr lang="en-US" dirty="0"/>
          </a:p>
        </p:txBody>
      </p:sp>
      <p:pic>
        <p:nvPicPr>
          <p:cNvPr id="28" name="Picture 2">
            <a:extLst>
              <a:ext uri="{FF2B5EF4-FFF2-40B4-BE49-F238E27FC236}">
                <a16:creationId xmlns:a16="http://schemas.microsoft.com/office/drawing/2014/main" id="{010687E9-63B7-59C8-1A72-8C6DFAB574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135"/>
          <a:stretch/>
        </p:blipFill>
        <p:spPr bwMode="auto">
          <a:xfrm>
            <a:off x="1774419" y="4668457"/>
            <a:ext cx="2835670" cy="69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56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22315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904876"/>
            <a:ext cx="3565525" cy="3415519"/>
          </a:xfrm>
        </p:spPr>
        <p:txBody>
          <a:bodyPr/>
          <a:lstStyle/>
          <a:p>
            <a:r>
              <a:rPr lang="en-US" dirty="0"/>
              <a:t>Why Measure Changes in bias?</a:t>
            </a:r>
          </a:p>
          <a:p>
            <a:r>
              <a:rPr lang="en-US" dirty="0"/>
              <a:t>Sourcing Data</a:t>
            </a:r>
          </a:p>
          <a:p>
            <a:r>
              <a:rPr lang="en-US" dirty="0"/>
              <a:t>Measuring Bias</a:t>
            </a:r>
          </a:p>
          <a:p>
            <a:r>
              <a:rPr lang="en-US" dirty="0"/>
              <a:t>Processing Data</a:t>
            </a:r>
          </a:p>
          <a:p>
            <a:r>
              <a:rPr lang="en-US" dirty="0"/>
              <a:t>Storing Data</a:t>
            </a:r>
          </a:p>
          <a:p>
            <a:r>
              <a:rPr lang="en-US" dirty="0"/>
              <a:t>Displaying Data</a:t>
            </a:r>
          </a:p>
          <a:p>
            <a:r>
              <a:rPr lang="en-US" dirty="0"/>
              <a:t>Demonstration</a:t>
            </a:r>
          </a:p>
          <a:p>
            <a:r>
              <a:rPr lang="en-US" dirty="0"/>
              <a:t>Questions</a:t>
            </a:r>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865840"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Processing Data</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How did we process our data into a usable format?</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20</a:t>
            </a:fld>
            <a:endParaRPr lang="en-US"/>
          </a:p>
        </p:txBody>
      </p:sp>
    </p:spTree>
    <p:extLst>
      <p:ext uri="{BB962C8B-B14F-4D97-AF65-F5344CB8AC3E}">
        <p14:creationId xmlns:p14="http://schemas.microsoft.com/office/powerpoint/2010/main" val="1572806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2" name="Freeform: Shape 7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Freeform: Shape 7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77" name="Rectangle 7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50863" y="549275"/>
            <a:ext cx="4397748" cy="1997855"/>
          </a:xfrm>
        </p:spPr>
        <p:txBody>
          <a:bodyPr vert="horz" wrap="square" lIns="0" tIns="0" rIns="0" bIns="0" rtlCol="0" anchor="b" anchorCtr="0">
            <a:normAutofit/>
          </a:bodyPr>
          <a:lstStyle/>
          <a:p>
            <a:pPr>
              <a:lnSpc>
                <a:spcPct val="90000"/>
              </a:lnSpc>
            </a:pPr>
            <a:r>
              <a:rPr lang="en-US" sz="4800" kern="1200" dirty="0">
                <a:solidFill>
                  <a:schemeClr val="tx1"/>
                </a:solidFill>
                <a:latin typeface="+mj-lt"/>
                <a:ea typeface="+mj-ea"/>
                <a:cs typeface="+mj-cs"/>
              </a:rPr>
              <a:t>Selecting which key-figure to use</a:t>
            </a:r>
          </a:p>
        </p:txBody>
      </p:sp>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550862" y="2677306"/>
            <a:ext cx="4397749" cy="3415519"/>
          </a:xfrm>
        </p:spPr>
        <p:txBody>
          <a:bodyPr vert="horz" wrap="square" lIns="0" tIns="0" rIns="0" bIns="0" rtlCol="0" anchor="t">
            <a:normAutofit fontScale="92500" lnSpcReduction="10000"/>
          </a:bodyPr>
          <a:lstStyle/>
          <a:p>
            <a:pPr indent="-228600">
              <a:buFont typeface="Arial" panose="020B0604020202020204" pitchFamily="34" charset="0"/>
              <a:buChar char="•"/>
            </a:pPr>
            <a:r>
              <a:rPr lang="en-US" dirty="0"/>
              <a:t>First Noun Principle:  “</a:t>
            </a:r>
            <a:r>
              <a:rPr lang="en-GB" sz="1800" dirty="0">
                <a:effectLst/>
                <a:latin typeface="Calibri" panose="020F0502020204030204" pitchFamily="34" charset="0"/>
                <a:ea typeface="Calibri" panose="020F0502020204030204" pitchFamily="34" charset="0"/>
                <a:cs typeface="Arial" panose="020B0604020202020204" pitchFamily="34" charset="0"/>
              </a:rPr>
              <a:t>learners tend to process the first noun or pronoun they encounter in a sentence as the subject or agent.”</a:t>
            </a:r>
            <a:endParaRPr lang="en-US" dirty="0"/>
          </a:p>
          <a:p>
            <a:pPr indent="-228600">
              <a:buFont typeface="Arial" panose="020B0604020202020204" pitchFamily="34" charset="0"/>
              <a:buChar char="•"/>
            </a:pPr>
            <a:r>
              <a:rPr lang="en-US" dirty="0"/>
              <a:t>Plural Noun Scale:  Nouns that refer to groups rather than individuals, placed on a hierarchy of scale</a:t>
            </a:r>
          </a:p>
          <a:p>
            <a:pPr indent="-228600">
              <a:buFont typeface="Arial" panose="020B0604020202020204" pitchFamily="34" charset="0"/>
              <a:buChar char="•"/>
            </a:pPr>
            <a:r>
              <a:rPr lang="en-US" dirty="0"/>
              <a:t>We narrow down our choice of named entity types to “Organization”, “Geopolitical Entity”, “Person”, “Nationalities or religious or political groups”</a:t>
            </a:r>
          </a:p>
          <a:p>
            <a:pPr indent="-228600">
              <a:buFont typeface="Arial" panose="020B0604020202020204" pitchFamily="34" charset="0"/>
              <a:buChar char="•"/>
            </a:pPr>
            <a:r>
              <a:rPr lang="en-US" dirty="0"/>
              <a:t>These are ordered by scale </a:t>
            </a:r>
          </a:p>
          <a:p>
            <a:pPr indent="-228600">
              <a:buFont typeface="Arial" panose="020B0604020202020204" pitchFamily="34" charset="0"/>
              <a:buChar char="•"/>
            </a:pPr>
            <a:r>
              <a:rPr lang="en-US" dirty="0"/>
              <a:t>Person &gt; Organization &gt; NRPG &gt; GPE</a:t>
            </a:r>
          </a:p>
        </p:txBody>
      </p:sp>
      <p:pic>
        <p:nvPicPr>
          <p:cNvPr id="7170" name="Picture 2">
            <a:extLst>
              <a:ext uri="{FF2B5EF4-FFF2-40B4-BE49-F238E27FC236}">
                <a16:creationId xmlns:a16="http://schemas.microsoft.com/office/drawing/2014/main" id="{F26F832A-3067-9D8D-343A-1DFCDC2400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23" r="28806" b="1"/>
          <a:stretch/>
        </p:blipFill>
        <p:spPr bwMode="auto">
          <a:xfrm>
            <a:off x="5719706"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80" name="Freeform: Shape 79">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Oval 80">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Oval 82">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2679825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83" name="Freeform: Shape 8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Oval 8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Freeform: Shape 8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88" name="Rectangle 8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90000"/>
              </a:lnSpc>
            </a:pPr>
            <a:r>
              <a:rPr lang="en-US" sz="4800"/>
              <a:t>Average out every instance of an individual</a:t>
            </a:r>
          </a:p>
        </p:txBody>
      </p:sp>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550863" y="2677306"/>
            <a:ext cx="5437187" cy="3415519"/>
          </a:xfrm>
        </p:spPr>
        <p:txBody>
          <a:bodyPr vert="horz" wrap="square" lIns="0" tIns="0" rIns="0" bIns="0" rtlCol="0" anchor="t">
            <a:normAutofit/>
          </a:bodyPr>
          <a:lstStyle/>
          <a:p>
            <a:pPr indent="-228600">
              <a:buFont typeface="Arial" panose="020B0604020202020204" pitchFamily="34" charset="0"/>
              <a:buChar char="•"/>
            </a:pPr>
            <a:r>
              <a:rPr lang="en-US" sz="2000"/>
              <a:t>Every named entity that was selected was combined</a:t>
            </a:r>
          </a:p>
          <a:p>
            <a:pPr indent="-228600">
              <a:buFont typeface="Arial" panose="020B0604020202020204" pitchFamily="34" charset="0"/>
              <a:buChar char="•"/>
            </a:pPr>
            <a:r>
              <a:rPr lang="en-US" sz="2000"/>
              <a:t>Their sentiments were averaged out</a:t>
            </a:r>
          </a:p>
          <a:p>
            <a:pPr indent="-228600">
              <a:buFont typeface="Arial" panose="020B0604020202020204" pitchFamily="34" charset="0"/>
              <a:buChar char="•"/>
            </a:pPr>
            <a:r>
              <a:rPr lang="en-US" sz="2000"/>
              <a:t>This made values for the article as a whole </a:t>
            </a:r>
          </a:p>
          <a:p>
            <a:pPr indent="-228600">
              <a:buFont typeface="Arial" panose="020B0604020202020204" pitchFamily="34" charset="0"/>
              <a:buChar char="•"/>
            </a:pPr>
            <a:endParaRPr lang="en-US" sz="2000"/>
          </a:p>
        </p:txBody>
      </p:sp>
      <p:pic>
        <p:nvPicPr>
          <p:cNvPr id="33" name="Picture 32" descr="Text&#10;&#10;Description automatically generated">
            <a:extLst>
              <a:ext uri="{FF2B5EF4-FFF2-40B4-BE49-F238E27FC236}">
                <a16:creationId xmlns:a16="http://schemas.microsoft.com/office/drawing/2014/main" id="{50D548D5-3D3C-046A-A4A5-48D69CA31F0E}"/>
              </a:ext>
            </a:extLst>
          </p:cNvPr>
          <p:cNvPicPr>
            <a:picLocks noChangeAspect="1"/>
          </p:cNvPicPr>
          <p:nvPr/>
        </p:nvPicPr>
        <p:blipFill rotWithShape="1">
          <a:blip r:embed="rId3">
            <a:extLst>
              <a:ext uri="{28A0092B-C50C-407E-A947-70E740481C1C}">
                <a14:useLocalDpi xmlns:a14="http://schemas.microsoft.com/office/drawing/2010/main" val="0"/>
              </a:ext>
            </a:extLst>
          </a:blip>
          <a:srcRect l="27313" t="4730" r="30968" b="58517"/>
          <a:stretch/>
        </p:blipFill>
        <p:spPr bwMode="auto">
          <a:xfrm>
            <a:off x="7402060" y="549275"/>
            <a:ext cx="3759152" cy="5759450"/>
          </a:xfrm>
          <a:custGeom>
            <a:avLst/>
            <a:gdLst/>
            <a:ahLst/>
            <a:cxnLst/>
            <a:rect l="l" t="t" r="r" b="b"/>
            <a:pathLst>
              <a:path w="4713922" h="5759450">
                <a:moveTo>
                  <a:pt x="0" y="0"/>
                </a:moveTo>
                <a:lnTo>
                  <a:pt x="4713922" y="0"/>
                </a:lnTo>
                <a:lnTo>
                  <a:pt x="4713922" y="5759450"/>
                </a:lnTo>
                <a:lnTo>
                  <a:pt x="0" y="5759450"/>
                </a:lnTo>
                <a:close/>
              </a:path>
            </a:pathLst>
          </a:custGeom>
          <a:noFill/>
          <a:extLst>
            <a:ext uri="{53640926-AAD7-44D8-BBD7-CCE9431645EC}">
              <a14:shadowObscured xmlns:a14="http://schemas.microsoft.com/office/drawing/2010/main"/>
            </a:ext>
          </a:extLst>
        </p:spPr>
      </p:pic>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spTree>
    <p:extLst>
      <p:ext uri="{BB962C8B-B14F-4D97-AF65-F5344CB8AC3E}">
        <p14:creationId xmlns:p14="http://schemas.microsoft.com/office/powerpoint/2010/main" val="187310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1" name="Freeform: Shape 12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Oval 12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Oval 12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8" name="Group 12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4" name="Freeform: Shape 12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Freeform: Shape 12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6" name="Oval 13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Oval 13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58" name="Rectangle 13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Graphical user interface, text&#10;&#10;Description automatically generated">
            <a:extLst>
              <a:ext uri="{FF2B5EF4-FFF2-40B4-BE49-F238E27FC236}">
                <a16:creationId xmlns:a16="http://schemas.microsoft.com/office/drawing/2014/main" id="{6993A3E1-5C39-0F16-5D49-5B1CA1829532}"/>
              </a:ext>
            </a:extLst>
          </p:cNvPr>
          <p:cNvPicPr>
            <a:picLocks noChangeAspect="1"/>
          </p:cNvPicPr>
          <p:nvPr/>
        </p:nvPicPr>
        <p:blipFill rotWithShape="1">
          <a:blip r:embed="rId3">
            <a:extLst>
              <a:ext uri="{28A0092B-C50C-407E-A947-70E740481C1C}">
                <a14:useLocalDpi xmlns:a14="http://schemas.microsoft.com/office/drawing/2010/main" val="0"/>
              </a:ext>
            </a:extLst>
          </a:blip>
          <a:srcRect t="489" b="24858"/>
          <a:stretch/>
        </p:blipFill>
        <p:spPr bwMode="auto">
          <a:xfrm>
            <a:off x="0" y="2328930"/>
            <a:ext cx="12192000" cy="3777203"/>
          </a:xfrm>
          <a:custGeom>
            <a:avLst/>
            <a:gdLst/>
            <a:ahLst/>
            <a:cxnLst/>
            <a:rect l="l" t="t" r="r" b="b"/>
            <a:pathLst>
              <a:path w="12192000" h="6858000">
                <a:moveTo>
                  <a:pt x="0" y="0"/>
                </a:moveTo>
                <a:lnTo>
                  <a:pt x="12192000" y="0"/>
                </a:lnTo>
                <a:lnTo>
                  <a:pt x="12192000" y="6858000"/>
                </a:lnTo>
                <a:lnTo>
                  <a:pt x="0" y="6858000"/>
                </a:lnTo>
                <a:close/>
              </a:path>
            </a:pathLst>
          </a:custGeom>
          <a:noFill/>
        </p:spPr>
      </p:pic>
      <p:sp>
        <p:nvSpPr>
          <p:cNvPr id="159" name="Rectangle 135">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50863" y="549275"/>
            <a:ext cx="7308849" cy="984885"/>
          </a:xfrm>
        </p:spPr>
        <p:txBody>
          <a:bodyPr vert="horz" wrap="square" lIns="0" tIns="0" rIns="0" bIns="0" rtlCol="0" anchor="ctr" anchorCtr="0">
            <a:normAutofit/>
          </a:bodyPr>
          <a:lstStyle/>
          <a:p>
            <a:pPr>
              <a:lnSpc>
                <a:spcPct val="90000"/>
              </a:lnSpc>
            </a:pPr>
            <a:r>
              <a:rPr lang="en-US" sz="3400" dirty="0"/>
              <a:t>Averaged Data</a:t>
            </a:r>
          </a:p>
        </p:txBody>
      </p:sp>
      <p:sp>
        <p:nvSpPr>
          <p:cNvPr id="160" name="Rectangle 137">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a:solidFill>
                <a:schemeClr val="tx1">
                  <a:alpha val="80000"/>
                </a:schemeClr>
              </a:solidFill>
            </a:endParaRPr>
          </a:p>
        </p:txBody>
      </p:sp>
    </p:spTree>
    <p:extLst>
      <p:ext uri="{BB962C8B-B14F-4D97-AF65-F5344CB8AC3E}">
        <p14:creationId xmlns:p14="http://schemas.microsoft.com/office/powerpoint/2010/main" val="871748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89" name="Freeform: Shape 8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Oval 8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Oval 9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Freeform: Shape 9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94" name="Rectangle 9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r>
              <a:rPr lang="en-US" sz="4800"/>
              <a:t>Weighting The Data</a:t>
            </a:r>
          </a:p>
        </p:txBody>
      </p:sp>
      <p:pic>
        <p:nvPicPr>
          <p:cNvPr id="8" name="Graphic 7" descr="Scales of justice with solid fill">
            <a:extLst>
              <a:ext uri="{FF2B5EF4-FFF2-40B4-BE49-F238E27FC236}">
                <a16:creationId xmlns:a16="http://schemas.microsoft.com/office/drawing/2014/main" id="{53E14E88-604D-CB5D-30E7-821D7DE760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6201410" y="2677306"/>
            <a:ext cx="5437187" cy="3415519"/>
          </a:xfrm>
        </p:spPr>
        <p:txBody>
          <a:bodyPr vert="horz" wrap="square" lIns="0" tIns="0" rIns="0" bIns="0" rtlCol="0" anchor="t">
            <a:normAutofit/>
          </a:bodyPr>
          <a:lstStyle/>
          <a:p>
            <a:pPr indent="-228600">
              <a:buFont typeface="Arial" panose="020B0604020202020204" pitchFamily="34" charset="0"/>
              <a:buChar char="•"/>
            </a:pPr>
            <a:r>
              <a:rPr lang="en-US" sz="2000" dirty="0"/>
              <a:t>Sentiment of all sentences with no key figure are collected</a:t>
            </a:r>
          </a:p>
          <a:p>
            <a:pPr indent="-228600">
              <a:buFont typeface="Arial" panose="020B0604020202020204" pitchFamily="34" charset="0"/>
              <a:buChar char="•"/>
            </a:pPr>
            <a:r>
              <a:rPr lang="en-US" sz="2000" dirty="0"/>
              <a:t>These sentiments are averaged out </a:t>
            </a:r>
          </a:p>
          <a:p>
            <a:pPr indent="-228600">
              <a:buFont typeface="Arial" panose="020B0604020202020204" pitchFamily="34" charset="0"/>
              <a:buChar char="•"/>
            </a:pPr>
            <a:r>
              <a:rPr lang="en-US" sz="2000" dirty="0"/>
              <a:t>This value is used to weight the sentiments of named entities</a:t>
            </a:r>
          </a:p>
          <a:p>
            <a:pPr indent="-228600">
              <a:buFont typeface="Arial" panose="020B0604020202020204" pitchFamily="34" charset="0"/>
              <a:buChar char="•"/>
            </a:pPr>
            <a:r>
              <a:rPr lang="en-US" sz="2000" dirty="0"/>
              <a:t>This prevents negative articles about individuals being mislabeled </a:t>
            </a:r>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24</a:t>
            </a:fld>
            <a:endParaRPr lang="en-US">
              <a:solidFill>
                <a:schemeClr val="tx1">
                  <a:alpha val="80000"/>
                </a:schemeClr>
              </a:solidFill>
            </a:endParaRPr>
          </a:p>
        </p:txBody>
      </p:sp>
    </p:spTree>
    <p:extLst>
      <p:ext uri="{BB962C8B-B14F-4D97-AF65-F5344CB8AC3E}">
        <p14:creationId xmlns:p14="http://schemas.microsoft.com/office/powerpoint/2010/main" val="2176378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4" name="Group 7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80" name="Freeform: Shape 7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Oval 8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Freeform: Shape 8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15" name="Rectangle 8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50863" y="549275"/>
            <a:ext cx="4500562" cy="1562959"/>
          </a:xfrm>
        </p:spPr>
        <p:txBody>
          <a:bodyPr vert="horz" wrap="square" lIns="0" tIns="0" rIns="0" bIns="0" rtlCol="0" anchor="t" anchorCtr="0">
            <a:normAutofit/>
          </a:bodyPr>
          <a:lstStyle/>
          <a:p>
            <a:r>
              <a:rPr lang="en-US" sz="4800" kern="1200" dirty="0">
                <a:solidFill>
                  <a:schemeClr val="tx1"/>
                </a:solidFill>
                <a:latin typeface="+mj-lt"/>
                <a:ea typeface="+mj-ea"/>
                <a:cs typeface="+mj-cs"/>
              </a:rPr>
              <a:t>Formatting the final data</a:t>
            </a:r>
          </a:p>
        </p:txBody>
      </p:sp>
      <p:sp>
        <p:nvSpPr>
          <p:cNvPr id="116" name="Freeform: Shape 86">
            <a:extLst>
              <a:ext uri="{FF2B5EF4-FFF2-40B4-BE49-F238E27FC236}">
                <a16:creationId xmlns:a16="http://schemas.microsoft.com/office/drawing/2014/main" id="{DE950493-A53F-4D4C-9157-A238C4B2A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5602288" y="586552"/>
            <a:ext cx="7140575" cy="2842448"/>
          </a:xfrm>
        </p:spPr>
        <p:txBody>
          <a:bodyPr vert="horz" wrap="square" lIns="0" tIns="0" rIns="0" bIns="0" rtlCol="0" anchor="t">
            <a:normAutofit/>
          </a:bodyPr>
          <a:lstStyle/>
          <a:p>
            <a:pPr indent="-228600">
              <a:lnSpc>
                <a:spcPct val="100000"/>
              </a:lnSpc>
              <a:buFont typeface="Arial" panose="020B0604020202020204" pitchFamily="34" charset="0"/>
              <a:buChar char="•"/>
            </a:pPr>
            <a:r>
              <a:rPr lang="en-US" dirty="0"/>
              <a:t>Each key figure is stored as four pieces of data</a:t>
            </a:r>
          </a:p>
          <a:p>
            <a:pPr marL="285750" indent="-228600">
              <a:lnSpc>
                <a:spcPct val="100000"/>
              </a:lnSpc>
              <a:buFont typeface="Arial" panose="020B0604020202020204" pitchFamily="34" charset="0"/>
              <a:buChar char="•"/>
            </a:pPr>
            <a:r>
              <a:rPr lang="en-US" dirty="0"/>
              <a:t>Name</a:t>
            </a:r>
          </a:p>
          <a:p>
            <a:pPr marL="285750" indent="-228600">
              <a:lnSpc>
                <a:spcPct val="100000"/>
              </a:lnSpc>
              <a:buFont typeface="Arial" panose="020B0604020202020204" pitchFamily="34" charset="0"/>
              <a:buChar char="•"/>
            </a:pPr>
            <a:r>
              <a:rPr lang="en-US" dirty="0"/>
              <a:t>Sentiment</a:t>
            </a:r>
          </a:p>
          <a:p>
            <a:pPr marL="285750" indent="-228600">
              <a:lnSpc>
                <a:spcPct val="100000"/>
              </a:lnSpc>
              <a:buFont typeface="Arial" panose="020B0604020202020204" pitchFamily="34" charset="0"/>
              <a:buChar char="•"/>
            </a:pPr>
            <a:r>
              <a:rPr lang="en-US" dirty="0"/>
              <a:t>Date of article</a:t>
            </a:r>
          </a:p>
          <a:p>
            <a:pPr marL="285750" indent="-228600">
              <a:lnSpc>
                <a:spcPct val="100000"/>
              </a:lnSpc>
              <a:buFont typeface="Arial" panose="020B0604020202020204" pitchFamily="34" charset="0"/>
              <a:buChar char="•"/>
            </a:pPr>
            <a:r>
              <a:rPr lang="en-US" dirty="0"/>
              <a:t>Article URL</a:t>
            </a:r>
          </a:p>
        </p:txBody>
      </p:sp>
      <p:pic>
        <p:nvPicPr>
          <p:cNvPr id="74" name="Picture 73" descr="Graphical user interface, text&#10;&#10;Description automatically generated">
            <a:extLst>
              <a:ext uri="{FF2B5EF4-FFF2-40B4-BE49-F238E27FC236}">
                <a16:creationId xmlns:a16="http://schemas.microsoft.com/office/drawing/2014/main" id="{8EFC0D8B-4472-38C1-17D8-F3C8580A97BB}"/>
              </a:ext>
            </a:extLst>
          </p:cNvPr>
          <p:cNvPicPr>
            <a:picLocks noChangeAspect="1"/>
          </p:cNvPicPr>
          <p:nvPr/>
        </p:nvPicPr>
        <p:blipFill rotWithShape="1">
          <a:blip r:embed="rId3">
            <a:extLst>
              <a:ext uri="{28A0092B-C50C-407E-A947-70E740481C1C}">
                <a14:useLocalDpi xmlns:a14="http://schemas.microsoft.com/office/drawing/2010/main" val="0"/>
              </a:ext>
            </a:extLst>
          </a:blip>
          <a:srcRect t="4084" b="19397"/>
          <a:stretch/>
        </p:blipFill>
        <p:spPr bwMode="auto">
          <a:xfrm>
            <a:off x="20" y="3429000"/>
            <a:ext cx="12191980" cy="3381814"/>
          </a:xfrm>
          <a:custGeom>
            <a:avLst/>
            <a:gdLst/>
            <a:ahLst/>
            <a:cxnLst/>
            <a:rect l="l" t="t" r="r" b="b"/>
            <a:pathLst>
              <a:path w="12192000" h="4196491">
                <a:moveTo>
                  <a:pt x="0" y="0"/>
                </a:moveTo>
                <a:lnTo>
                  <a:pt x="12192000" y="0"/>
                </a:lnTo>
                <a:lnTo>
                  <a:pt x="12192000" y="4196491"/>
                </a:lnTo>
                <a:lnTo>
                  <a:pt x="0" y="4196491"/>
                </a:lnTo>
                <a:close/>
              </a:path>
            </a:pathLst>
          </a:custGeom>
          <a:noFill/>
        </p:spPr>
      </p:pic>
      <p:grpSp>
        <p:nvGrpSpPr>
          <p:cNvPr id="117" name="Group 88">
            <a:extLst>
              <a:ext uri="{FF2B5EF4-FFF2-40B4-BE49-F238E27FC236}">
                <a16:creationId xmlns:a16="http://schemas.microsoft.com/office/drawing/2014/main" id="{FF1EAF9B-8869-450E-98BF-FD6EA6564B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6428" y="1748729"/>
            <a:ext cx="1262947" cy="1335600"/>
            <a:chOff x="2678417" y="2427951"/>
            <a:chExt cx="1262947" cy="1335600"/>
          </a:xfrm>
        </p:grpSpPr>
        <p:sp>
          <p:nvSpPr>
            <p:cNvPr id="90" name="Freeform: Shape 89">
              <a:extLst>
                <a:ext uri="{FF2B5EF4-FFF2-40B4-BE49-F238E27FC236}">
                  <a16:creationId xmlns:a16="http://schemas.microsoft.com/office/drawing/2014/main" id="{8111FAA4-0B90-446B-9555-B7A9CB2C91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Oval 90">
              <a:extLst>
                <a:ext uri="{FF2B5EF4-FFF2-40B4-BE49-F238E27FC236}">
                  <a16:creationId xmlns:a16="http://schemas.microsoft.com/office/drawing/2014/main" id="{A88E536E-9DE6-4085-9258-450A10AD0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9" name="Rectangle 92">
            <a:extLst>
              <a:ext uri="{FF2B5EF4-FFF2-40B4-BE49-F238E27FC236}">
                <a16:creationId xmlns:a16="http://schemas.microsoft.com/office/drawing/2014/main" id="{D20AE261-8977-4583-A036-88CC1CE1A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25</a:t>
            </a:fld>
            <a:endParaRPr lang="en-US">
              <a:solidFill>
                <a:schemeClr val="tx1">
                  <a:alpha val="80000"/>
                </a:schemeClr>
              </a:solidFill>
            </a:endParaRPr>
          </a:p>
        </p:txBody>
      </p:sp>
    </p:spTree>
    <p:extLst>
      <p:ext uri="{BB962C8B-B14F-4D97-AF65-F5344CB8AC3E}">
        <p14:creationId xmlns:p14="http://schemas.microsoft.com/office/powerpoint/2010/main" val="1523413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549275"/>
            <a:ext cx="60975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Storing The Data</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How was the data stored?</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26</a:t>
            </a:fld>
            <a:endParaRPr lang="en-US"/>
          </a:p>
        </p:txBody>
      </p:sp>
    </p:spTree>
    <p:extLst>
      <p:ext uri="{BB962C8B-B14F-4D97-AF65-F5344CB8AC3E}">
        <p14:creationId xmlns:p14="http://schemas.microsoft.com/office/powerpoint/2010/main" val="1103033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00508" y="-760126"/>
            <a:ext cx="7886127" cy="1997855"/>
          </a:xfrm>
        </p:spPr>
        <p:txBody>
          <a:bodyPr vert="horz" wrap="square" lIns="0" tIns="0" rIns="0" bIns="0" rtlCol="0" anchor="b" anchorCtr="0">
            <a:normAutofit/>
          </a:bodyPr>
          <a:lstStyle/>
          <a:p>
            <a:r>
              <a:rPr lang="en-US" sz="4800" dirty="0"/>
              <a:t>What tools did we use?</a:t>
            </a:r>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27</a:t>
            </a:fld>
            <a:endParaRPr lang="en-US">
              <a:solidFill>
                <a:schemeClr val="tx1">
                  <a:alpha val="80000"/>
                </a:schemeClr>
              </a:solidFill>
            </a:endParaRPr>
          </a:p>
        </p:txBody>
      </p:sp>
      <p:sp>
        <p:nvSpPr>
          <p:cNvPr id="11" name="Rectangle: Diagonal Corners Rounded 10">
            <a:extLst>
              <a:ext uri="{FF2B5EF4-FFF2-40B4-BE49-F238E27FC236}">
                <a16:creationId xmlns:a16="http://schemas.microsoft.com/office/drawing/2014/main" id="{96A86FA1-CEE0-C703-DA95-2D35038B27E7}"/>
              </a:ext>
            </a:extLst>
          </p:cNvPr>
          <p:cNvSpPr/>
          <p:nvPr/>
        </p:nvSpPr>
        <p:spPr>
          <a:xfrm>
            <a:off x="281789" y="1429768"/>
            <a:ext cx="11359348" cy="1833049"/>
          </a:xfrm>
          <a:prstGeom prst="round2DiagRect">
            <a:avLst/>
          </a:prstGeom>
          <a:gradFill flip="none" rotWithShape="1">
            <a:gsLst>
              <a:gs pos="0">
                <a:schemeClr val="accent6">
                  <a:lumMod val="75000"/>
                  <a:alpha val="75000"/>
                </a:schemeClr>
              </a:gs>
              <a:gs pos="74000">
                <a:schemeClr val="accent6">
                  <a:lumMod val="40000"/>
                  <a:lumOff val="60000"/>
                  <a:alpha val="75000"/>
                </a:schemeClr>
              </a:gs>
              <a:gs pos="83000">
                <a:schemeClr val="accent6">
                  <a:lumMod val="20000"/>
                  <a:lumOff val="80000"/>
                  <a:alpha val="75000"/>
                </a:schemeClr>
              </a:gs>
              <a:gs pos="100000">
                <a:schemeClr val="accent6">
                  <a:lumMod val="20000"/>
                  <a:lumOff val="80000"/>
                  <a:alpha val="75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 Placeholder 3">
            <a:extLst>
              <a:ext uri="{FF2B5EF4-FFF2-40B4-BE49-F238E27FC236}">
                <a16:creationId xmlns:a16="http://schemas.microsoft.com/office/drawing/2014/main" id="{38C832F8-C3FE-C43F-5046-35D8D5EFD6CB}"/>
              </a:ext>
            </a:extLst>
          </p:cNvPr>
          <p:cNvSpPr txBox="1">
            <a:spLocks/>
          </p:cNvSpPr>
          <p:nvPr/>
        </p:nvSpPr>
        <p:spPr>
          <a:xfrm>
            <a:off x="427313" y="1499425"/>
            <a:ext cx="6001768" cy="1851641"/>
          </a:xfrm>
          <a:prstGeom prst="rect">
            <a:avLst/>
          </a:prstGeom>
        </p:spPr>
        <p:txBody>
          <a:bodyPr vert="horz" wrap="square" lIns="0" tIns="0" rIns="0" bIns="0" rtlCol="0" anchor="t">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600" kern="1200">
                <a:solidFill>
                  <a:schemeClr val="tx1">
                    <a:alpha val="6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1400"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200"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indent="-228600">
              <a:buFont typeface="Arial" panose="020B0604020202020204" pitchFamily="34" charset="0"/>
              <a:buChar char="•"/>
            </a:pPr>
            <a:r>
              <a:rPr lang="en-US" dirty="0"/>
              <a:t>A simple fast SQL database engine</a:t>
            </a:r>
          </a:p>
          <a:p>
            <a:pPr indent="-228600">
              <a:buFont typeface="Arial" panose="020B0604020202020204" pitchFamily="34" charset="0"/>
              <a:buChar char="•"/>
            </a:pPr>
            <a:r>
              <a:rPr lang="en-US" dirty="0"/>
              <a:t>Used for creating, saving to, and accessing the database</a:t>
            </a:r>
          </a:p>
        </p:txBody>
      </p:sp>
      <p:sp>
        <p:nvSpPr>
          <p:cNvPr id="29" name="Rectangle: Diagonal Corners Rounded 28">
            <a:extLst>
              <a:ext uri="{FF2B5EF4-FFF2-40B4-BE49-F238E27FC236}">
                <a16:creationId xmlns:a16="http://schemas.microsoft.com/office/drawing/2014/main" id="{5A09532E-8F50-FF6A-E139-16CF2A29A451}"/>
              </a:ext>
            </a:extLst>
          </p:cNvPr>
          <p:cNvSpPr/>
          <p:nvPr/>
        </p:nvSpPr>
        <p:spPr>
          <a:xfrm rot="10800000">
            <a:off x="159222" y="4053204"/>
            <a:ext cx="11359348" cy="1833049"/>
          </a:xfrm>
          <a:prstGeom prst="round2DiagRect">
            <a:avLst/>
          </a:prstGeom>
          <a:gradFill flip="none" rotWithShape="1">
            <a:gsLst>
              <a:gs pos="0">
                <a:schemeClr val="accent6">
                  <a:lumMod val="75000"/>
                  <a:alpha val="75000"/>
                </a:schemeClr>
              </a:gs>
              <a:gs pos="74000">
                <a:schemeClr val="accent6">
                  <a:lumMod val="40000"/>
                  <a:lumOff val="60000"/>
                  <a:alpha val="75000"/>
                </a:schemeClr>
              </a:gs>
              <a:gs pos="83000">
                <a:schemeClr val="accent6">
                  <a:lumMod val="20000"/>
                  <a:lumOff val="80000"/>
                  <a:alpha val="75000"/>
                </a:schemeClr>
              </a:gs>
              <a:gs pos="100000">
                <a:schemeClr val="accent6">
                  <a:lumMod val="20000"/>
                  <a:lumOff val="80000"/>
                  <a:alpha val="75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4524293" y="4100863"/>
            <a:ext cx="6687046" cy="1612053"/>
          </a:xfrm>
        </p:spPr>
        <p:txBody>
          <a:bodyPr vert="horz" wrap="square" lIns="0" tIns="0" rIns="0" bIns="0" rtlCol="0" anchor="t">
            <a:normAutofit/>
          </a:bodyPr>
          <a:lstStyle/>
          <a:p>
            <a:pPr indent="-228600">
              <a:buFont typeface="Arial" panose="020B0604020202020204" pitchFamily="34" charset="0"/>
              <a:buChar char="•"/>
            </a:pPr>
            <a:r>
              <a:rPr lang="en-US" dirty="0"/>
              <a:t>A simple browser for modifying and viewing the contents of our SQLite table</a:t>
            </a:r>
          </a:p>
          <a:p>
            <a:pPr indent="-228600">
              <a:buFont typeface="Arial" panose="020B0604020202020204" pitchFamily="34" charset="0"/>
              <a:buChar char="•"/>
            </a:pPr>
            <a:r>
              <a:rPr lang="en-US" dirty="0"/>
              <a:t>A simple workaround for rapid development</a:t>
            </a:r>
          </a:p>
        </p:txBody>
      </p:sp>
      <p:pic>
        <p:nvPicPr>
          <p:cNvPr id="8194" name="Picture 2">
            <a:extLst>
              <a:ext uri="{FF2B5EF4-FFF2-40B4-BE49-F238E27FC236}">
                <a16:creationId xmlns:a16="http://schemas.microsoft.com/office/drawing/2014/main" id="{1B82C6E8-61EC-13E7-580C-E049A9C22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069" y="1353210"/>
            <a:ext cx="4213405" cy="199785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4A8F4294-BA33-43EC-8157-214A2904F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08" y="4206654"/>
            <a:ext cx="1506262" cy="15062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4FEE905-F074-765C-82A1-9A1083DD5B6D}"/>
              </a:ext>
            </a:extLst>
          </p:cNvPr>
          <p:cNvSpPr/>
          <p:nvPr/>
        </p:nvSpPr>
        <p:spPr>
          <a:xfrm>
            <a:off x="1093262" y="4720570"/>
            <a:ext cx="4173002" cy="523220"/>
          </a:xfrm>
          <a:prstGeom prst="rect">
            <a:avLst/>
          </a:prstGeom>
          <a:noFill/>
        </p:spPr>
        <p:txBody>
          <a:bodyPr wrap="square" lIns="91440" tIns="45720" rIns="91440" bIns="45720">
            <a:spAutoFit/>
          </a:bodyPr>
          <a:lstStyle/>
          <a:p>
            <a:pPr algn="ctr"/>
            <a:r>
              <a:rPr lang="en-US" sz="2800" b="1" cap="none" spc="50" dirty="0">
                <a:ln w="0"/>
                <a:solidFill>
                  <a:schemeClr val="bg2"/>
                </a:solidFill>
                <a:effectLst>
                  <a:innerShdw blurRad="63500" dist="50800" dir="13500000">
                    <a:srgbClr val="000000">
                      <a:alpha val="50000"/>
                    </a:srgbClr>
                  </a:innerShdw>
                </a:effectLst>
              </a:rPr>
              <a:t>DB Browser</a:t>
            </a:r>
          </a:p>
        </p:txBody>
      </p:sp>
    </p:spTree>
    <p:extLst>
      <p:ext uri="{BB962C8B-B14F-4D97-AF65-F5344CB8AC3E}">
        <p14:creationId xmlns:p14="http://schemas.microsoft.com/office/powerpoint/2010/main" val="260228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Oval 7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 name="Group 8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2" name="Freeform: Shape 8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Shape 8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Oval 8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7" name="Rectangle 8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D490F62-1BCD-BE12-FBB8-E07277DE4807}"/>
              </a:ext>
            </a:extLst>
          </p:cNvPr>
          <p:cNvPicPr>
            <a:picLocks noChangeAspect="1"/>
          </p:cNvPicPr>
          <p:nvPr/>
        </p:nvPicPr>
        <p:blipFill>
          <a:blip r:embed="rId3"/>
          <a:stretch>
            <a:fillRect/>
          </a:stretch>
        </p:blipFill>
        <p:spPr>
          <a:xfrm>
            <a:off x="0" y="365762"/>
            <a:ext cx="12192000" cy="6126478"/>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89" name="Rectangle 88">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50863" y="549275"/>
            <a:ext cx="7308849" cy="984885"/>
          </a:xfrm>
        </p:spPr>
        <p:txBody>
          <a:bodyPr vert="horz" wrap="square" lIns="0" tIns="0" rIns="0" bIns="0" rtlCol="0" anchor="ctr" anchorCtr="0">
            <a:normAutofit/>
          </a:bodyPr>
          <a:lstStyle/>
          <a:p>
            <a:r>
              <a:rPr lang="en-US" sz="4800" dirty="0"/>
              <a:t>Final Database</a:t>
            </a:r>
          </a:p>
        </p:txBody>
      </p:sp>
      <p:sp>
        <p:nvSpPr>
          <p:cNvPr id="91" name="Rectangle 9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28</a:t>
            </a:fld>
            <a:endParaRPr lang="en-US">
              <a:solidFill>
                <a:schemeClr val="tx1">
                  <a:alpha val="80000"/>
                </a:schemeClr>
              </a:solidFill>
            </a:endParaRPr>
          </a:p>
        </p:txBody>
      </p:sp>
    </p:spTree>
    <p:extLst>
      <p:ext uri="{BB962C8B-B14F-4D97-AF65-F5344CB8AC3E}">
        <p14:creationId xmlns:p14="http://schemas.microsoft.com/office/powerpoint/2010/main" val="1300626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762473"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Displaying Data</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How did we display this data for users to utilize?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29</a:t>
            </a:fld>
            <a:endParaRPr lang="en-US"/>
          </a:p>
        </p:txBody>
      </p:sp>
    </p:spTree>
    <p:extLst>
      <p:ext uri="{BB962C8B-B14F-4D97-AF65-F5344CB8AC3E}">
        <p14:creationId xmlns:p14="http://schemas.microsoft.com/office/powerpoint/2010/main" val="3676753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5,625 Fake News Stock Photos, Pictures &amp; Royalty-Free Images - iStock">
            <a:extLst>
              <a:ext uri="{FF2B5EF4-FFF2-40B4-BE49-F238E27FC236}">
                <a16:creationId xmlns:a16="http://schemas.microsoft.com/office/drawing/2014/main" id="{37EEFAAF-1BD6-9C65-1DF8-AB835D7249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49" r="49275"/>
          <a:stretch/>
        </p:blipFill>
        <p:spPr bwMode="auto">
          <a:xfrm>
            <a:off x="0" y="0"/>
            <a:ext cx="3054096" cy="377647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72947696-7222-0DAA-7F2F-DEC92ABC62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14" r="36071"/>
          <a:stretch/>
        </p:blipFill>
        <p:spPr bwMode="auto">
          <a:xfrm>
            <a:off x="6108192" y="0"/>
            <a:ext cx="3054096" cy="377647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a:ln>
            <a:solidFill>
              <a:schemeClr val="bg1"/>
            </a:solidFill>
          </a:ln>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780982"/>
          </a:xfrm>
          <a:noFill/>
        </p:spPr>
        <p:txBody>
          <a:bodyPr>
            <a:normAutofit fontScale="77500" lnSpcReduction="20000"/>
          </a:bodyPr>
          <a:lstStyle/>
          <a:p>
            <a:r>
              <a:rPr lang="en-US" dirty="0"/>
              <a:t>Within the current political and socioeconomic climate, media bias is a particularly hot-topic. </a:t>
            </a:r>
          </a:p>
          <a:p>
            <a:r>
              <a:rPr lang="en-US" dirty="0"/>
              <a:t>Many people believe media bias has spiraled out of control and needs to be corrected</a:t>
            </a:r>
          </a:p>
          <a:p>
            <a:r>
              <a:rPr lang="en-US" dirty="0"/>
              <a:t>However, tracking media bias in the first place is a difficult task, necessitating novel solutions</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val="0"/>
              </a:ext>
            </a:extLst>
          </a:blip>
          <a:srcRect t="42" b="42"/>
          <a:stretch/>
        </p:blipFill>
        <p:spPr>
          <a:xfrm>
            <a:off x="3054096" y="0"/>
            <a:ext cx="3054096" cy="3776472"/>
          </a:xfrm>
          <a:ln>
            <a:solidFill>
              <a:schemeClr val="bg1"/>
            </a:solidFill>
          </a:ln>
        </p:spPr>
      </p:pic>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00508" y="-760126"/>
            <a:ext cx="7886127" cy="1997855"/>
          </a:xfrm>
        </p:spPr>
        <p:txBody>
          <a:bodyPr vert="horz" wrap="square" lIns="0" tIns="0" rIns="0" bIns="0" rtlCol="0" anchor="b" anchorCtr="0">
            <a:normAutofit/>
          </a:bodyPr>
          <a:lstStyle/>
          <a:p>
            <a:r>
              <a:rPr lang="en-US" sz="4800" dirty="0"/>
              <a:t>What tools did we use?</a:t>
            </a:r>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30</a:t>
            </a:fld>
            <a:endParaRPr lang="en-US">
              <a:solidFill>
                <a:schemeClr val="tx1">
                  <a:alpha val="80000"/>
                </a:schemeClr>
              </a:solidFill>
            </a:endParaRPr>
          </a:p>
        </p:txBody>
      </p:sp>
      <p:sp>
        <p:nvSpPr>
          <p:cNvPr id="11" name="Rectangle: Diagonal Corners Rounded 10">
            <a:extLst>
              <a:ext uri="{FF2B5EF4-FFF2-40B4-BE49-F238E27FC236}">
                <a16:creationId xmlns:a16="http://schemas.microsoft.com/office/drawing/2014/main" id="{96A86FA1-CEE0-C703-DA95-2D35038B27E7}"/>
              </a:ext>
            </a:extLst>
          </p:cNvPr>
          <p:cNvSpPr/>
          <p:nvPr/>
        </p:nvSpPr>
        <p:spPr>
          <a:xfrm>
            <a:off x="281789" y="1429768"/>
            <a:ext cx="11359348" cy="1833049"/>
          </a:xfrm>
          <a:prstGeom prst="round2DiagRect">
            <a:avLst/>
          </a:prstGeom>
          <a:gradFill flip="none" rotWithShape="1">
            <a:gsLst>
              <a:gs pos="0">
                <a:schemeClr val="accent6">
                  <a:lumMod val="75000"/>
                  <a:alpha val="75000"/>
                </a:schemeClr>
              </a:gs>
              <a:gs pos="74000">
                <a:schemeClr val="accent6">
                  <a:lumMod val="40000"/>
                  <a:lumOff val="60000"/>
                  <a:alpha val="75000"/>
                </a:schemeClr>
              </a:gs>
              <a:gs pos="83000">
                <a:schemeClr val="accent6">
                  <a:lumMod val="20000"/>
                  <a:lumOff val="80000"/>
                  <a:alpha val="75000"/>
                </a:schemeClr>
              </a:gs>
              <a:gs pos="100000">
                <a:schemeClr val="accent6">
                  <a:lumMod val="20000"/>
                  <a:lumOff val="80000"/>
                  <a:alpha val="75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 Placeholder 3">
            <a:extLst>
              <a:ext uri="{FF2B5EF4-FFF2-40B4-BE49-F238E27FC236}">
                <a16:creationId xmlns:a16="http://schemas.microsoft.com/office/drawing/2014/main" id="{38C832F8-C3FE-C43F-5046-35D8D5EFD6CB}"/>
              </a:ext>
            </a:extLst>
          </p:cNvPr>
          <p:cNvSpPr txBox="1">
            <a:spLocks/>
          </p:cNvSpPr>
          <p:nvPr/>
        </p:nvSpPr>
        <p:spPr>
          <a:xfrm>
            <a:off x="427313" y="1499425"/>
            <a:ext cx="6001768" cy="1851641"/>
          </a:xfrm>
          <a:prstGeom prst="rect">
            <a:avLst/>
          </a:prstGeom>
        </p:spPr>
        <p:txBody>
          <a:bodyPr vert="horz" wrap="square" lIns="0" tIns="0" rIns="0" bIns="0" rtlCol="0" anchor="t">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600" kern="1200">
                <a:solidFill>
                  <a:schemeClr val="tx1">
                    <a:alpha val="6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1400"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200"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indent="-228600">
              <a:buFont typeface="Arial" panose="020B0604020202020204" pitchFamily="34" charset="0"/>
              <a:buChar char="•"/>
            </a:pPr>
            <a:r>
              <a:rPr lang="en-US" dirty="0"/>
              <a:t>A web server framework</a:t>
            </a:r>
          </a:p>
          <a:p>
            <a:pPr indent="-228600">
              <a:buFont typeface="Arial" panose="020B0604020202020204" pitchFamily="34" charset="0"/>
              <a:buChar char="•"/>
            </a:pPr>
            <a:r>
              <a:rPr lang="en-US" dirty="0"/>
              <a:t>Used for creating the web server our web page is hosted on </a:t>
            </a:r>
          </a:p>
          <a:p>
            <a:pPr indent="-228600">
              <a:buFont typeface="Arial" panose="020B0604020202020204" pitchFamily="34" charset="0"/>
              <a:buChar char="•"/>
            </a:pPr>
            <a:r>
              <a:rPr lang="en-US" dirty="0"/>
              <a:t>Performative and simple to use</a:t>
            </a:r>
          </a:p>
        </p:txBody>
      </p:sp>
      <p:sp>
        <p:nvSpPr>
          <p:cNvPr id="29" name="Rectangle: Diagonal Corners Rounded 28">
            <a:extLst>
              <a:ext uri="{FF2B5EF4-FFF2-40B4-BE49-F238E27FC236}">
                <a16:creationId xmlns:a16="http://schemas.microsoft.com/office/drawing/2014/main" id="{5A09532E-8F50-FF6A-E139-16CF2A29A451}"/>
              </a:ext>
            </a:extLst>
          </p:cNvPr>
          <p:cNvSpPr/>
          <p:nvPr/>
        </p:nvSpPr>
        <p:spPr>
          <a:xfrm rot="10800000">
            <a:off x="159222" y="4053204"/>
            <a:ext cx="11359348" cy="1833049"/>
          </a:xfrm>
          <a:prstGeom prst="round2DiagRect">
            <a:avLst/>
          </a:prstGeom>
          <a:gradFill flip="none" rotWithShape="1">
            <a:gsLst>
              <a:gs pos="0">
                <a:schemeClr val="accent6">
                  <a:lumMod val="75000"/>
                  <a:alpha val="75000"/>
                </a:schemeClr>
              </a:gs>
              <a:gs pos="74000">
                <a:schemeClr val="accent6">
                  <a:lumMod val="40000"/>
                  <a:lumOff val="60000"/>
                  <a:alpha val="75000"/>
                </a:schemeClr>
              </a:gs>
              <a:gs pos="83000">
                <a:schemeClr val="accent6">
                  <a:lumMod val="20000"/>
                  <a:lumOff val="80000"/>
                  <a:alpha val="75000"/>
                </a:schemeClr>
              </a:gs>
              <a:gs pos="100000">
                <a:schemeClr val="accent6">
                  <a:lumMod val="20000"/>
                  <a:lumOff val="80000"/>
                  <a:alpha val="75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4524293" y="4100863"/>
            <a:ext cx="6687046" cy="1612053"/>
          </a:xfrm>
        </p:spPr>
        <p:txBody>
          <a:bodyPr vert="horz" wrap="square" lIns="0" tIns="0" rIns="0" bIns="0" rtlCol="0" anchor="t">
            <a:normAutofit/>
          </a:bodyPr>
          <a:lstStyle/>
          <a:p>
            <a:pPr indent="-228600">
              <a:buFont typeface="Arial" panose="020B0604020202020204" pitchFamily="34" charset="0"/>
              <a:buChar char="•"/>
            </a:pPr>
            <a:r>
              <a:rPr lang="en-US" dirty="0"/>
              <a:t>A HTML, CSS and JS library used to “prettify” the web pages</a:t>
            </a:r>
          </a:p>
          <a:p>
            <a:pPr indent="-228600">
              <a:buFont typeface="Arial" panose="020B0604020202020204" pitchFamily="34" charset="0"/>
              <a:buChar char="•"/>
            </a:pPr>
            <a:r>
              <a:rPr lang="en-US" dirty="0"/>
              <a:t>Useful for making a responsive website rapidly</a:t>
            </a:r>
          </a:p>
        </p:txBody>
      </p:sp>
      <p:pic>
        <p:nvPicPr>
          <p:cNvPr id="9218" name="Picture 2">
            <a:extLst>
              <a:ext uri="{FF2B5EF4-FFF2-40B4-BE49-F238E27FC236}">
                <a16:creationId xmlns:a16="http://schemas.microsoft.com/office/drawing/2014/main" id="{5467B313-346C-88BF-EA88-CCAB09345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485" y="1487735"/>
            <a:ext cx="4351780" cy="17033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10;&#10;Description automatically generated">
            <a:extLst>
              <a:ext uri="{FF2B5EF4-FFF2-40B4-BE49-F238E27FC236}">
                <a16:creationId xmlns:a16="http://schemas.microsoft.com/office/drawing/2014/main" id="{850B383C-0661-0BA0-8A5F-6CE4DB22FDE3}"/>
              </a:ext>
            </a:extLst>
          </p:cNvPr>
          <p:cNvPicPr>
            <a:picLocks noChangeAspect="1"/>
          </p:cNvPicPr>
          <p:nvPr/>
        </p:nvPicPr>
        <p:blipFill>
          <a:blip r:embed="rId4"/>
          <a:stretch>
            <a:fillRect/>
          </a:stretch>
        </p:blipFill>
        <p:spPr>
          <a:xfrm>
            <a:off x="-273936" y="4053204"/>
            <a:ext cx="5040888" cy="1833050"/>
          </a:xfrm>
          <a:prstGeom prst="rect">
            <a:avLst/>
          </a:prstGeom>
        </p:spPr>
      </p:pic>
    </p:spTree>
    <p:extLst>
      <p:ext uri="{BB962C8B-B14F-4D97-AF65-F5344CB8AC3E}">
        <p14:creationId xmlns:p14="http://schemas.microsoft.com/office/powerpoint/2010/main" val="1318609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00508" y="-760126"/>
            <a:ext cx="7886127" cy="1997855"/>
          </a:xfrm>
        </p:spPr>
        <p:txBody>
          <a:bodyPr vert="horz" wrap="square" lIns="0" tIns="0" rIns="0" bIns="0" rtlCol="0" anchor="b" anchorCtr="0">
            <a:normAutofit/>
          </a:bodyPr>
          <a:lstStyle/>
          <a:p>
            <a:r>
              <a:rPr lang="en-US" sz="4800" dirty="0"/>
              <a:t>What tools did we use?</a:t>
            </a:r>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31</a:t>
            </a:fld>
            <a:endParaRPr lang="en-US">
              <a:solidFill>
                <a:schemeClr val="tx1">
                  <a:alpha val="80000"/>
                </a:schemeClr>
              </a:solidFill>
            </a:endParaRPr>
          </a:p>
        </p:txBody>
      </p:sp>
      <p:sp>
        <p:nvSpPr>
          <p:cNvPr id="11" name="Rectangle: Diagonal Corners Rounded 10">
            <a:extLst>
              <a:ext uri="{FF2B5EF4-FFF2-40B4-BE49-F238E27FC236}">
                <a16:creationId xmlns:a16="http://schemas.microsoft.com/office/drawing/2014/main" id="{96A86FA1-CEE0-C703-DA95-2D35038B27E7}"/>
              </a:ext>
            </a:extLst>
          </p:cNvPr>
          <p:cNvSpPr/>
          <p:nvPr/>
        </p:nvSpPr>
        <p:spPr>
          <a:xfrm>
            <a:off x="281789" y="1429768"/>
            <a:ext cx="11359348" cy="1833049"/>
          </a:xfrm>
          <a:prstGeom prst="round2DiagRect">
            <a:avLst/>
          </a:prstGeom>
          <a:gradFill flip="none" rotWithShape="1">
            <a:gsLst>
              <a:gs pos="0">
                <a:schemeClr val="accent6">
                  <a:lumMod val="75000"/>
                  <a:alpha val="75000"/>
                </a:schemeClr>
              </a:gs>
              <a:gs pos="74000">
                <a:schemeClr val="accent6">
                  <a:lumMod val="40000"/>
                  <a:lumOff val="60000"/>
                  <a:alpha val="75000"/>
                </a:schemeClr>
              </a:gs>
              <a:gs pos="83000">
                <a:schemeClr val="accent6">
                  <a:lumMod val="20000"/>
                  <a:lumOff val="80000"/>
                  <a:alpha val="75000"/>
                </a:schemeClr>
              </a:gs>
              <a:gs pos="100000">
                <a:schemeClr val="accent6">
                  <a:lumMod val="20000"/>
                  <a:lumOff val="80000"/>
                  <a:alpha val="75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 Placeholder 3">
            <a:extLst>
              <a:ext uri="{FF2B5EF4-FFF2-40B4-BE49-F238E27FC236}">
                <a16:creationId xmlns:a16="http://schemas.microsoft.com/office/drawing/2014/main" id="{38C832F8-C3FE-C43F-5046-35D8D5EFD6CB}"/>
              </a:ext>
            </a:extLst>
          </p:cNvPr>
          <p:cNvSpPr txBox="1">
            <a:spLocks/>
          </p:cNvSpPr>
          <p:nvPr/>
        </p:nvSpPr>
        <p:spPr>
          <a:xfrm>
            <a:off x="427313" y="1499425"/>
            <a:ext cx="6001768" cy="1851641"/>
          </a:xfrm>
          <a:prstGeom prst="rect">
            <a:avLst/>
          </a:prstGeom>
        </p:spPr>
        <p:txBody>
          <a:bodyPr vert="horz" wrap="square" lIns="0" tIns="0" rIns="0" bIns="0" rtlCol="0" anchor="t">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600" kern="1200">
                <a:solidFill>
                  <a:schemeClr val="tx1">
                    <a:alpha val="6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1400"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200"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indent="-228600">
              <a:buFont typeface="Arial" panose="020B0604020202020204" pitchFamily="34" charset="0"/>
              <a:buChar char="•"/>
            </a:pPr>
            <a:r>
              <a:rPr lang="en-US" dirty="0"/>
              <a:t>A charting graphic library</a:t>
            </a:r>
          </a:p>
          <a:p>
            <a:pPr indent="-228600">
              <a:buFont typeface="Arial" panose="020B0604020202020204" pitchFamily="34" charset="0"/>
              <a:buChar char="•"/>
            </a:pPr>
            <a:r>
              <a:rPr lang="en-US" dirty="0"/>
              <a:t>Visually attractive and impressive charts</a:t>
            </a:r>
          </a:p>
          <a:p>
            <a:pPr indent="-228600">
              <a:buFont typeface="Arial" panose="020B0604020202020204" pitchFamily="34" charset="0"/>
              <a:buChar char="•"/>
            </a:pPr>
            <a:r>
              <a:rPr lang="en-US" dirty="0"/>
              <a:t>The single biggest regret of this project </a:t>
            </a:r>
          </a:p>
        </p:txBody>
      </p:sp>
      <p:sp>
        <p:nvSpPr>
          <p:cNvPr id="29" name="Rectangle: Diagonal Corners Rounded 28">
            <a:extLst>
              <a:ext uri="{FF2B5EF4-FFF2-40B4-BE49-F238E27FC236}">
                <a16:creationId xmlns:a16="http://schemas.microsoft.com/office/drawing/2014/main" id="{5A09532E-8F50-FF6A-E139-16CF2A29A451}"/>
              </a:ext>
            </a:extLst>
          </p:cNvPr>
          <p:cNvSpPr/>
          <p:nvPr/>
        </p:nvSpPr>
        <p:spPr>
          <a:xfrm rot="10800000">
            <a:off x="159222" y="4053204"/>
            <a:ext cx="11359348" cy="1833049"/>
          </a:xfrm>
          <a:prstGeom prst="round2DiagRect">
            <a:avLst/>
          </a:prstGeom>
          <a:gradFill flip="none" rotWithShape="1">
            <a:gsLst>
              <a:gs pos="0">
                <a:schemeClr val="accent6">
                  <a:lumMod val="75000"/>
                  <a:alpha val="75000"/>
                </a:schemeClr>
              </a:gs>
              <a:gs pos="74000">
                <a:schemeClr val="accent6">
                  <a:lumMod val="40000"/>
                  <a:lumOff val="60000"/>
                  <a:alpha val="75000"/>
                </a:schemeClr>
              </a:gs>
              <a:gs pos="83000">
                <a:schemeClr val="accent6">
                  <a:lumMod val="20000"/>
                  <a:lumOff val="80000"/>
                  <a:alpha val="75000"/>
                </a:schemeClr>
              </a:gs>
              <a:gs pos="100000">
                <a:schemeClr val="accent6">
                  <a:lumMod val="20000"/>
                  <a:lumOff val="80000"/>
                  <a:alpha val="75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4524293" y="4100863"/>
            <a:ext cx="6687046" cy="1612053"/>
          </a:xfrm>
        </p:spPr>
        <p:txBody>
          <a:bodyPr vert="horz" wrap="square" lIns="0" tIns="0" rIns="0" bIns="0" rtlCol="0" anchor="t">
            <a:normAutofit/>
          </a:bodyPr>
          <a:lstStyle/>
          <a:p>
            <a:pPr indent="-228600">
              <a:buFont typeface="Arial" panose="020B0604020202020204" pitchFamily="34" charset="0"/>
              <a:buChar char="•"/>
            </a:pPr>
            <a:r>
              <a:rPr lang="en-US" dirty="0"/>
              <a:t>A toolkit for enabling more flexible use of SQLite</a:t>
            </a:r>
          </a:p>
          <a:p>
            <a:pPr indent="-228600">
              <a:buFont typeface="Arial" panose="020B0604020202020204" pitchFamily="34" charset="0"/>
              <a:buChar char="•"/>
            </a:pPr>
            <a:r>
              <a:rPr lang="en-US" dirty="0"/>
              <a:t>Essential for connecting the database to the flask server</a:t>
            </a:r>
          </a:p>
        </p:txBody>
      </p:sp>
      <p:sp>
        <p:nvSpPr>
          <p:cNvPr id="10" name="AutoShape 6" descr="Interactive Chart.js visualization">
            <a:extLst>
              <a:ext uri="{FF2B5EF4-FFF2-40B4-BE49-F238E27FC236}">
                <a16:creationId xmlns:a16="http://schemas.microsoft.com/office/drawing/2014/main" id="{BC46D7E5-E9AF-547D-7888-37384D668A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3" name="Picture 12" descr="Icon&#10;&#10;Description automatically generated">
            <a:extLst>
              <a:ext uri="{FF2B5EF4-FFF2-40B4-BE49-F238E27FC236}">
                <a16:creationId xmlns:a16="http://schemas.microsoft.com/office/drawing/2014/main" id="{6169BFB9-EC22-5DF4-1FF9-1A1139A92F74}"/>
              </a:ext>
            </a:extLst>
          </p:cNvPr>
          <p:cNvPicPr>
            <a:picLocks noChangeAspect="1"/>
          </p:cNvPicPr>
          <p:nvPr/>
        </p:nvPicPr>
        <p:blipFill>
          <a:blip r:embed="rId3"/>
          <a:stretch>
            <a:fillRect/>
          </a:stretch>
        </p:blipFill>
        <p:spPr>
          <a:xfrm>
            <a:off x="9948863" y="1519800"/>
            <a:ext cx="1327076" cy="1531668"/>
          </a:xfrm>
          <a:prstGeom prst="rect">
            <a:avLst/>
          </a:prstGeom>
        </p:spPr>
      </p:pic>
      <p:sp>
        <p:nvSpPr>
          <p:cNvPr id="18" name="TextBox 17">
            <a:extLst>
              <a:ext uri="{FF2B5EF4-FFF2-40B4-BE49-F238E27FC236}">
                <a16:creationId xmlns:a16="http://schemas.microsoft.com/office/drawing/2014/main" id="{B6490043-51E9-6FFC-31DE-81B2B564B38F}"/>
              </a:ext>
            </a:extLst>
          </p:cNvPr>
          <p:cNvSpPr txBox="1"/>
          <p:nvPr/>
        </p:nvSpPr>
        <p:spPr>
          <a:xfrm>
            <a:off x="5754938" y="2059789"/>
            <a:ext cx="6560343" cy="646331"/>
          </a:xfrm>
          <a:prstGeom prst="rect">
            <a:avLst/>
          </a:prstGeom>
          <a:noFill/>
        </p:spPr>
        <p:txBody>
          <a:bodyPr wrap="square">
            <a:spAutoFit/>
          </a:bodyPr>
          <a:lstStyle/>
          <a:p>
            <a:pPr algn="ctr"/>
            <a:r>
              <a:rPr lang="en-GB" sz="3600" b="1" i="0" dirty="0">
                <a:solidFill>
                  <a:srgbClr val="FF6384"/>
                </a:solidFill>
                <a:effectLst/>
                <a:latin typeface="proxima-nova-soft"/>
              </a:rPr>
              <a:t>Chart.js</a:t>
            </a:r>
          </a:p>
        </p:txBody>
      </p:sp>
      <p:pic>
        <p:nvPicPr>
          <p:cNvPr id="10248" name="Picture 8" descr="Getting started with alembic - learnBATTA">
            <a:extLst>
              <a:ext uri="{FF2B5EF4-FFF2-40B4-BE49-F238E27FC236}">
                <a16:creationId xmlns:a16="http://schemas.microsoft.com/office/drawing/2014/main" id="{E49F7445-ED81-B014-7A74-D3BE95BAA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07" y="4053204"/>
            <a:ext cx="3963502" cy="179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109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7" name="Group 5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8" name="Freeform: Shape 5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5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3" name="Rectangle 6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32</a:t>
            </a:fld>
            <a:endParaRPr lang="en-US">
              <a:solidFill>
                <a:schemeClr val="tx1">
                  <a:alpha val="80000"/>
                </a:schemeClr>
              </a:solidFill>
            </a:endParaRPr>
          </a:p>
        </p:txBody>
      </p:sp>
      <p:pic>
        <p:nvPicPr>
          <p:cNvPr id="87" name="Picture 86" descr="Chart, line chart&#10;&#10;Description automatically generated">
            <a:extLst>
              <a:ext uri="{FF2B5EF4-FFF2-40B4-BE49-F238E27FC236}">
                <a16:creationId xmlns:a16="http://schemas.microsoft.com/office/drawing/2014/main" id="{4619D662-36FA-5EE6-6A8B-01F86F8533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58" r="625"/>
          <a:stretch/>
        </p:blipFill>
        <p:spPr bwMode="auto">
          <a:xfrm>
            <a:off x="-66675" y="400050"/>
            <a:ext cx="12258675" cy="5696932"/>
          </a:xfrm>
          <a:prstGeom prst="rect">
            <a:avLst/>
          </a:prstGeom>
          <a:noFill/>
          <a:ln>
            <a:solidFill>
              <a:schemeClr val="tx1"/>
            </a:solidFill>
          </a:ln>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509FF9F9-25C7-CFD0-4200-BC5BE95B870E}"/>
              </a:ext>
            </a:extLst>
          </p:cNvPr>
          <p:cNvSpPr/>
          <p:nvPr/>
        </p:nvSpPr>
        <p:spPr>
          <a:xfrm>
            <a:off x="-628650" y="-200025"/>
            <a:ext cx="13039725" cy="6191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BECD849F-63AB-E3A0-CD7A-83E2E806960A}"/>
              </a:ext>
            </a:extLst>
          </p:cNvPr>
          <p:cNvSpPr/>
          <p:nvPr/>
        </p:nvSpPr>
        <p:spPr>
          <a:xfrm>
            <a:off x="-423863" y="5991226"/>
            <a:ext cx="13039725" cy="1305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38184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Time for the demonstration!</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Christopher Thomas Edmunds</a:t>
            </a:r>
          </a:p>
          <a:p>
            <a:r>
              <a:rPr lang="en-US" dirty="0"/>
              <a:t>Christopher2.Edmunds@live.uwe.ac.uk</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33</a:t>
            </a:fld>
            <a:endParaRPr lang="en-US"/>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730667" cy="2986234"/>
          </a:xfrm>
        </p:spPr>
        <p:txBody>
          <a:bodyPr vert="horz" wrap="square" lIns="0" tIns="0" rIns="0" bIns="0" rtlCol="0" anchor="b" anchorCtr="0">
            <a:normAutofit/>
          </a:bodyPr>
          <a:lstStyle/>
          <a:p>
            <a:pPr>
              <a:lnSpc>
                <a:spcPct val="100000"/>
              </a:lnSpc>
            </a:pPr>
            <a:r>
              <a:rPr lang="en-US" dirty="0"/>
              <a:t>Why Measure changes in bias?</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What was the motivation behind this project?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3174938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62" name="Group 8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82" name="Freeform: Shape 8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63" name="Oval 8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Oval 8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4" name="Freeform: Shape 8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065" name="Rectangle 8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8075612" y="549275"/>
            <a:ext cx="3565524" cy="1997855"/>
          </a:xfrm>
        </p:spPr>
        <p:txBody>
          <a:bodyPr vert="horz" wrap="square" lIns="0" tIns="0" rIns="0" bIns="0" rtlCol="0" anchor="b" anchorCtr="0">
            <a:normAutofit/>
          </a:bodyPr>
          <a:lstStyle/>
          <a:p>
            <a:pPr>
              <a:lnSpc>
                <a:spcPct val="90000"/>
              </a:lnSpc>
            </a:pPr>
            <a:r>
              <a:rPr lang="en-US" sz="4800"/>
              <a:t>What Effect does bias have?</a:t>
            </a:r>
          </a:p>
        </p:txBody>
      </p:sp>
      <p:pic>
        <p:nvPicPr>
          <p:cNvPr id="2052" name="Picture 4">
            <a:extLst>
              <a:ext uri="{FF2B5EF4-FFF2-40B4-BE49-F238E27FC236}">
                <a16:creationId xmlns:a16="http://schemas.microsoft.com/office/drawing/2014/main" id="{D93F6643-2D94-0DB7-CF81-CD21AD36072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50864" y="752773"/>
            <a:ext cx="6973882" cy="5352454"/>
          </a:xfrm>
          <a:custGeom>
            <a:avLst/>
            <a:gdLst/>
            <a:ahLst/>
            <a:cxnLst/>
            <a:rect l="l" t="t" r="r" b="b"/>
            <a:pathLst>
              <a:path w="6973882" h="5759451">
                <a:moveTo>
                  <a:pt x="0" y="0"/>
                </a:moveTo>
                <a:lnTo>
                  <a:pt x="6973882" y="0"/>
                </a:lnTo>
                <a:lnTo>
                  <a:pt x="6973882" y="5759451"/>
                </a:lnTo>
                <a:lnTo>
                  <a:pt x="0" y="5759451"/>
                </a:lnTo>
                <a:close/>
              </a:path>
            </a:pathLst>
          </a:cu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8075611" y="2677306"/>
            <a:ext cx="3565525" cy="3415519"/>
          </a:xfrm>
        </p:spPr>
        <p:txBody>
          <a:bodyPr vert="horz" wrap="square" lIns="0" tIns="0" rIns="0" bIns="0" rtlCol="0" anchor="t">
            <a:normAutofit/>
          </a:bodyPr>
          <a:lstStyle/>
          <a:p>
            <a:pPr indent="-228600">
              <a:buFont typeface="Arial" panose="020B0604020202020204" pitchFamily="34" charset="0"/>
              <a:buChar char="•"/>
            </a:pPr>
            <a:r>
              <a:rPr lang="en-US" dirty="0"/>
              <a:t>Studies have suggested media bias can influence the results of elections</a:t>
            </a:r>
          </a:p>
          <a:p>
            <a:pPr indent="-228600">
              <a:buFont typeface="Arial" panose="020B0604020202020204" pitchFamily="34" charset="0"/>
              <a:buChar char="•"/>
            </a:pPr>
            <a:r>
              <a:rPr lang="en-US" dirty="0"/>
              <a:t>Studies have additionally shown that bias in media can incite discrimination and violence in individuals</a:t>
            </a:r>
          </a:p>
          <a:p>
            <a:pPr indent="-228600">
              <a:buFont typeface="Arial" panose="020B0604020202020204" pitchFamily="34" charset="0"/>
              <a:buChar char="•"/>
            </a:pPr>
            <a:r>
              <a:rPr lang="en-US" dirty="0"/>
              <a:t>Bias in media has significant incentives despite this</a:t>
            </a:r>
          </a:p>
        </p:txBody>
      </p:sp>
      <p:sp>
        <p:nvSpPr>
          <p:cNvPr id="2066" name="Oval 88">
            <a:extLst>
              <a:ext uri="{FF2B5EF4-FFF2-40B4-BE49-F238E27FC236}">
                <a16:creationId xmlns:a16="http://schemas.microsoft.com/office/drawing/2014/main" id="{FD3E50C4-0603-4524-A349-442067B88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5125" y="44325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Tree>
    <p:extLst>
      <p:ext uri="{BB962C8B-B14F-4D97-AF65-F5344CB8AC3E}">
        <p14:creationId xmlns:p14="http://schemas.microsoft.com/office/powerpoint/2010/main" val="2882033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00" name="Group 7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101" name="Freeform: Shape 7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02" name="Oval 7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03" name="Oval 7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04" name="Freeform: Shape 7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105" name="Rectangle 7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800" kern="1200" dirty="0">
                <a:solidFill>
                  <a:schemeClr val="tx1"/>
                </a:solidFill>
                <a:latin typeface="+mj-lt"/>
                <a:ea typeface="+mj-ea"/>
                <a:cs typeface="+mj-cs"/>
              </a:rPr>
              <a:t>Can Bias be combatted?</a:t>
            </a:r>
          </a:p>
        </p:txBody>
      </p:sp>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550863" y="2677306"/>
            <a:ext cx="3565525" cy="3415519"/>
          </a:xfrm>
        </p:spPr>
        <p:txBody>
          <a:bodyPr vert="horz" wrap="square" lIns="0" tIns="0" rIns="0" bIns="0" rtlCol="0" anchor="t">
            <a:normAutofit/>
          </a:bodyPr>
          <a:lstStyle/>
          <a:p>
            <a:pPr indent="-228600">
              <a:buFont typeface="Arial" panose="020B0604020202020204" pitchFamily="34" charset="0"/>
              <a:buChar char="•"/>
            </a:pPr>
            <a:r>
              <a:rPr lang="en-US" dirty="0"/>
              <a:t>Individuals are very poor at recognizing their own bias</a:t>
            </a:r>
          </a:p>
          <a:p>
            <a:pPr indent="-228600">
              <a:buFont typeface="Arial" panose="020B0604020202020204" pitchFamily="34" charset="0"/>
              <a:buChar char="•"/>
            </a:pPr>
            <a:r>
              <a:rPr lang="en-US" dirty="0"/>
              <a:t>When made aware of bias in the media consumed, individuals are generally less affected by it</a:t>
            </a:r>
          </a:p>
        </p:txBody>
      </p:sp>
      <p:pic>
        <p:nvPicPr>
          <p:cNvPr id="4098" name="Picture 2" descr="AO-FOUNDATION/03/Combatting-unconscious-bias">
            <a:extLst>
              <a:ext uri="{FF2B5EF4-FFF2-40B4-BE49-F238E27FC236}">
                <a16:creationId xmlns:a16="http://schemas.microsoft.com/office/drawing/2014/main" id="{B3B7C1B7-2D35-6002-0634-1574A59A314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230" r="-2" b="-2"/>
          <a:stretch/>
        </p:blipFill>
        <p:spPr bwMode="auto">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106" name="Rectangle 78">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2204616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80" name="Freeform: Shape 7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Oval 8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Freeform: Shape 8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85" name="Rectangle 8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r>
              <a:rPr lang="en-US" sz="4800"/>
              <a:t>What is the goal of our project?</a:t>
            </a:r>
          </a:p>
        </p:txBody>
      </p:sp>
      <p:pic>
        <p:nvPicPr>
          <p:cNvPr id="5" name="Graphic 4" descr="Ui Ux with solid fill">
            <a:extLst>
              <a:ext uri="{FF2B5EF4-FFF2-40B4-BE49-F238E27FC236}">
                <a16:creationId xmlns:a16="http://schemas.microsoft.com/office/drawing/2014/main" id="{8840BA30-8A76-307C-F815-395FDF7C2A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6201410" y="2677306"/>
            <a:ext cx="5437187" cy="3415519"/>
          </a:xfrm>
        </p:spPr>
        <p:txBody>
          <a:bodyPr vert="horz" wrap="square" lIns="0" tIns="0" rIns="0" bIns="0" rtlCol="0" anchor="t">
            <a:normAutofit/>
          </a:bodyPr>
          <a:lstStyle/>
          <a:p>
            <a:pPr indent="-228600">
              <a:buFont typeface="Arial" panose="020B0604020202020204" pitchFamily="34" charset="0"/>
              <a:buChar char="•"/>
            </a:pPr>
            <a:r>
              <a:rPr lang="en-US" sz="2000"/>
              <a:t>To measure changes in bias over time in the news</a:t>
            </a:r>
          </a:p>
          <a:p>
            <a:pPr indent="-228600">
              <a:buFont typeface="Arial" panose="020B0604020202020204" pitchFamily="34" charset="0"/>
              <a:buChar char="•"/>
            </a:pPr>
            <a:r>
              <a:rPr lang="en-US" sz="2000"/>
              <a:t>To display that data in an easy to use, easy to understand format. </a:t>
            </a:r>
          </a:p>
        </p:txBody>
      </p:sp>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2537091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Sourcing Data</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What news group did we choose, and how did we get the data to use?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56002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52BA1-C891-05E0-8E8B-C96C169C9856}"/>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800" dirty="0"/>
              <a:t>Why the BBC?</a:t>
            </a:r>
          </a:p>
        </p:txBody>
      </p:sp>
      <p:grpSp>
        <p:nvGrpSpPr>
          <p:cNvPr id="21" name="Group 2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2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 Placeholder 3">
            <a:extLst>
              <a:ext uri="{FF2B5EF4-FFF2-40B4-BE49-F238E27FC236}">
                <a16:creationId xmlns:a16="http://schemas.microsoft.com/office/drawing/2014/main" id="{6EA231CE-296D-D63A-3277-79A1A7CA1567}"/>
              </a:ext>
            </a:extLst>
          </p:cNvPr>
          <p:cNvSpPr>
            <a:spLocks noGrp="1"/>
          </p:cNvSpPr>
          <p:nvPr>
            <p:ph type="body" sz="half" idx="2"/>
          </p:nvPr>
        </p:nvSpPr>
        <p:spPr>
          <a:xfrm>
            <a:off x="550863" y="2677306"/>
            <a:ext cx="3565525" cy="3415519"/>
          </a:xfrm>
        </p:spPr>
        <p:txBody>
          <a:bodyPr vert="horz" wrap="square" lIns="0" tIns="0" rIns="0" bIns="0" rtlCol="0" anchor="t">
            <a:normAutofit/>
          </a:bodyPr>
          <a:lstStyle/>
          <a:p>
            <a:pPr indent="-228600">
              <a:buFont typeface="Arial" panose="020B0604020202020204" pitchFamily="34" charset="0"/>
              <a:buChar char="•"/>
            </a:pPr>
            <a:r>
              <a:rPr lang="en-US" dirty="0"/>
              <a:t>The BBC is generally considered a relatively impartial organization </a:t>
            </a:r>
          </a:p>
          <a:p>
            <a:pPr indent="-228600">
              <a:buFont typeface="Arial" panose="020B0604020202020204" pitchFamily="34" charset="0"/>
              <a:buChar char="•"/>
            </a:pPr>
            <a:r>
              <a:rPr lang="en-US" dirty="0"/>
              <a:t>Its extreme popularity makes it an important source to study</a:t>
            </a:r>
          </a:p>
          <a:p>
            <a:pPr indent="-228600">
              <a:buFont typeface="Arial" panose="020B0604020202020204" pitchFamily="34" charset="0"/>
              <a:buChar char="•"/>
            </a:pPr>
            <a:r>
              <a:rPr lang="en-US" dirty="0"/>
              <a:t>It specifically becomes popular regarding election coverage</a:t>
            </a:r>
          </a:p>
        </p:txBody>
      </p:sp>
      <p:pic>
        <p:nvPicPr>
          <p:cNvPr id="8" name="Content Placeholder 7">
            <a:extLst>
              <a:ext uri="{FF2B5EF4-FFF2-40B4-BE49-F238E27FC236}">
                <a16:creationId xmlns:a16="http://schemas.microsoft.com/office/drawing/2014/main" id="{3EE068D4-A3F4-C55C-6CEA-9D01C6B14F20}"/>
              </a:ext>
            </a:extLst>
          </p:cNvPr>
          <p:cNvPicPr>
            <a:picLocks noGrp="1" noChangeAspect="1"/>
          </p:cNvPicPr>
          <p:nvPr>
            <p:ph idx="1"/>
          </p:nvPr>
        </p:nvPicPr>
        <p:blipFill>
          <a:blip r:embed="rId3"/>
          <a:stretch>
            <a:fillRect/>
          </a:stretch>
        </p:blipFill>
        <p:spPr>
          <a:xfrm>
            <a:off x="4550900" y="1479186"/>
            <a:ext cx="7090237" cy="3899629"/>
          </a:xfrm>
          <a:custGeom>
            <a:avLst/>
            <a:gdLst/>
            <a:ahLst/>
            <a:cxnLst/>
            <a:rect l="l" t="t" r="r" b="b"/>
            <a:pathLst>
              <a:path w="7090237" h="5759451">
                <a:moveTo>
                  <a:pt x="0" y="0"/>
                </a:moveTo>
                <a:lnTo>
                  <a:pt x="7090237" y="0"/>
                </a:lnTo>
                <a:lnTo>
                  <a:pt x="7090237" y="5759451"/>
                </a:lnTo>
                <a:lnTo>
                  <a:pt x="0" y="5759451"/>
                </a:lnTo>
                <a:close/>
              </a:path>
            </a:pathLst>
          </a:custGeom>
        </p:spPr>
      </p:pic>
      <p:sp>
        <p:nvSpPr>
          <p:cNvPr id="7" name="Slide Number Placeholder 6">
            <a:extLst>
              <a:ext uri="{FF2B5EF4-FFF2-40B4-BE49-F238E27FC236}">
                <a16:creationId xmlns:a16="http://schemas.microsoft.com/office/drawing/2014/main" id="{BCD0E31B-21D5-1087-FBDE-C9DA1031A60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353795387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{68BE085A-31A2-4774-B0D0-49852AF7C9ED}tf33713516_win32</Template>
  <TotalTime>604</TotalTime>
  <Words>2545</Words>
  <Application>Microsoft Office PowerPoint</Application>
  <PresentationFormat>Widescreen</PresentationFormat>
  <Paragraphs>214</Paragraphs>
  <Slides>33</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Arial</vt:lpstr>
      <vt:lpstr>Calibri</vt:lpstr>
      <vt:lpstr>Gill Sans MT</vt:lpstr>
      <vt:lpstr>proxima-nova-soft</vt:lpstr>
      <vt:lpstr>Walbaum Display</vt:lpstr>
      <vt:lpstr>3DFloatVTI</vt:lpstr>
      <vt:lpstr>Measuring Changes in Media Bias using Natural Language Processing AI</vt:lpstr>
      <vt:lpstr>Agenda</vt:lpstr>
      <vt:lpstr>Introduction</vt:lpstr>
      <vt:lpstr>Why Measure changes in bias?</vt:lpstr>
      <vt:lpstr>What Effect does bias have?</vt:lpstr>
      <vt:lpstr>Can Bias be combatted?</vt:lpstr>
      <vt:lpstr>What is the goal of our project?</vt:lpstr>
      <vt:lpstr>Sourcing Data</vt:lpstr>
      <vt:lpstr>Why the BBC?</vt:lpstr>
      <vt:lpstr>What tools did we use?</vt:lpstr>
      <vt:lpstr>Web Crawling </vt:lpstr>
      <vt:lpstr>Web Crawling </vt:lpstr>
      <vt:lpstr>Web Crawling </vt:lpstr>
      <vt:lpstr>Web Crawling </vt:lpstr>
      <vt:lpstr>Web Crawling </vt:lpstr>
      <vt:lpstr>Measuring Bias</vt:lpstr>
      <vt:lpstr>How have we measured bias?</vt:lpstr>
      <vt:lpstr>How we selected a key figure?</vt:lpstr>
      <vt:lpstr>What tools did we use?</vt:lpstr>
      <vt:lpstr>Processing Data</vt:lpstr>
      <vt:lpstr>Selecting which key-figure to use</vt:lpstr>
      <vt:lpstr>Average out every instance of an individual</vt:lpstr>
      <vt:lpstr>Averaged Data</vt:lpstr>
      <vt:lpstr>Weighting The Data</vt:lpstr>
      <vt:lpstr>Formatting the final data</vt:lpstr>
      <vt:lpstr>Storing The Data</vt:lpstr>
      <vt:lpstr>What tools did we use?</vt:lpstr>
      <vt:lpstr>Final Database</vt:lpstr>
      <vt:lpstr>Displaying Data</vt:lpstr>
      <vt:lpstr>What tools did we use?</vt:lpstr>
      <vt:lpstr>What tools did we use?</vt:lpstr>
      <vt:lpstr>PowerPoint Presentation</vt:lpstr>
      <vt:lpstr>Time for the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Changes in Media Bias using Natural Language Processing AI</dc:title>
  <dc:creator>Chris Edmunds</dc:creator>
  <cp:lastModifiedBy>Chris Edmunds</cp:lastModifiedBy>
  <cp:revision>1</cp:revision>
  <dcterms:created xsi:type="dcterms:W3CDTF">2022-05-12T15:48:59Z</dcterms:created>
  <dcterms:modified xsi:type="dcterms:W3CDTF">2022-05-13T01:53:41Z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